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76" r:id="rId7"/>
    <p:sldId id="260" r:id="rId8"/>
    <p:sldId id="275" r:id="rId9"/>
    <p:sldId id="277" r:id="rId10"/>
    <p:sldId id="280" r:id="rId11"/>
    <p:sldId id="278" r:id="rId12"/>
    <p:sldId id="279" r:id="rId13"/>
    <p:sldId id="281" r:id="rId14"/>
    <p:sldId id="262" r:id="rId15"/>
    <p:sldId id="273" r:id="rId16"/>
    <p:sldId id="263" r:id="rId17"/>
    <p:sldId id="282" r:id="rId18"/>
    <p:sldId id="283" r:id="rId19"/>
    <p:sldId id="285" r:id="rId20"/>
    <p:sldId id="284" r:id="rId21"/>
    <p:sldId id="266" r:id="rId22"/>
    <p:sldId id="268" r:id="rId23"/>
    <p:sldId id="267" r:id="rId24"/>
    <p:sldId id="286" r:id="rId25"/>
    <p:sldId id="272" r:id="rId26"/>
    <p:sldId id="287" r:id="rId27"/>
    <p:sldId id="288" r:id="rId28"/>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L"/>
          </a:p>
        </p:txBody>
      </p:sp>
      <p:sp>
        <p:nvSpPr>
          <p:cNvPr id="4" name="Marcador de fecha 3"/>
          <p:cNvSpPr>
            <a:spLocks noGrp="1"/>
          </p:cNvSpPr>
          <p:nvPr>
            <p:ph type="dt" sz="half" idx="10"/>
          </p:nvPr>
        </p:nvSpPr>
        <p:spPr/>
        <p:txBody>
          <a:bodyPr/>
          <a:lstStyle/>
          <a:p>
            <a:fld id="{AF8CB03C-82FF-4BC1-B88B-CD364E5F2C9E}" type="datetimeFigureOut">
              <a:rPr lang="es-CL" smtClean="0"/>
              <a:t>05-03-2020</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2891375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AF8CB03C-82FF-4BC1-B88B-CD364E5F2C9E}" type="datetimeFigureOut">
              <a:rPr lang="es-CL" smtClean="0"/>
              <a:t>05-03-2020</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107273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AF8CB03C-82FF-4BC1-B88B-CD364E5F2C9E}" type="datetimeFigureOut">
              <a:rPr lang="es-CL" smtClean="0"/>
              <a:t>05-03-2020</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3152131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fecha 4"/>
          <p:cNvSpPr>
            <a:spLocks noGrp="1"/>
          </p:cNvSpPr>
          <p:nvPr>
            <p:ph type="dt" sz="half" idx="10"/>
          </p:nvPr>
        </p:nvSpPr>
        <p:spPr/>
        <p:txBody>
          <a:bodyPr/>
          <a:lstStyle/>
          <a:p>
            <a:fld id="{AF8CB03C-82FF-4BC1-B88B-CD364E5F2C9E}" type="datetimeFigureOut">
              <a:rPr lang="es-CL" smtClean="0"/>
              <a:t>05-03-2020</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3298252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Marcador de fecha 6"/>
          <p:cNvSpPr>
            <a:spLocks noGrp="1"/>
          </p:cNvSpPr>
          <p:nvPr>
            <p:ph type="dt" sz="half" idx="10"/>
          </p:nvPr>
        </p:nvSpPr>
        <p:spPr/>
        <p:txBody>
          <a:bodyPr/>
          <a:lstStyle/>
          <a:p>
            <a:fld id="{AF8CB03C-82FF-4BC1-B88B-CD364E5F2C9E}" type="datetimeFigureOut">
              <a:rPr lang="es-CL" smtClean="0"/>
              <a:t>05-03-2020</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1915380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fecha 2"/>
          <p:cNvSpPr>
            <a:spLocks noGrp="1"/>
          </p:cNvSpPr>
          <p:nvPr>
            <p:ph type="dt" sz="half" idx="10"/>
          </p:nvPr>
        </p:nvSpPr>
        <p:spPr/>
        <p:txBody>
          <a:bodyPr/>
          <a:lstStyle/>
          <a:p>
            <a:fld id="{AF8CB03C-82FF-4BC1-B88B-CD364E5F2C9E}" type="datetimeFigureOut">
              <a:rPr lang="es-CL" smtClean="0"/>
              <a:t>05-03-2020</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2458984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F8CB03C-82FF-4BC1-B88B-CD364E5F2C9E}" type="datetimeFigureOut">
              <a:rPr lang="es-CL" smtClean="0"/>
              <a:t>05-03-2020</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4066297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AF8CB03C-82FF-4BC1-B88B-CD364E5F2C9E}" type="datetimeFigureOut">
              <a:rPr lang="es-CL" smtClean="0"/>
              <a:t>05-03-2020</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1861753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AF8CB03C-82FF-4BC1-B88B-CD364E5F2C9E}" type="datetimeFigureOut">
              <a:rPr lang="es-CL" smtClean="0"/>
              <a:t>05-03-2020</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4134485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AF8CB03C-82FF-4BC1-B88B-CD364E5F2C9E}" type="datetimeFigureOut">
              <a:rPr lang="es-CL" smtClean="0"/>
              <a:t>05-03-2020</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3660461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AF8CB03C-82FF-4BC1-B88B-CD364E5F2C9E}" type="datetimeFigureOut">
              <a:rPr lang="es-CL" smtClean="0"/>
              <a:t>05-03-2020</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13D368EA-4232-4653-AE81-E3F9F556197C}" type="slidenum">
              <a:rPr lang="es-CL" smtClean="0"/>
              <a:t>‹Nº›</a:t>
            </a:fld>
            <a:endParaRPr lang="es-CL"/>
          </a:p>
        </p:txBody>
      </p:sp>
    </p:spTree>
    <p:extLst>
      <p:ext uri="{BB962C8B-B14F-4D97-AF65-F5344CB8AC3E}">
        <p14:creationId xmlns:p14="http://schemas.microsoft.com/office/powerpoint/2010/main" val="381834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8CB03C-82FF-4BC1-B88B-CD364E5F2C9E}" type="datetimeFigureOut">
              <a:rPr lang="es-CL" smtClean="0"/>
              <a:t>05-03-2020</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D368EA-4232-4653-AE81-E3F9F556197C}" type="slidenum">
              <a:rPr lang="es-CL" smtClean="0"/>
              <a:t>‹Nº›</a:t>
            </a:fld>
            <a:endParaRPr lang="es-CL"/>
          </a:p>
        </p:txBody>
      </p:sp>
    </p:spTree>
    <p:extLst>
      <p:ext uri="{BB962C8B-B14F-4D97-AF65-F5344CB8AC3E}">
        <p14:creationId xmlns:p14="http://schemas.microsoft.com/office/powerpoint/2010/main" val="2332851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L"/>
          </a:p>
        </p:txBody>
      </p:sp>
      <p:sp>
        <p:nvSpPr>
          <p:cNvPr id="3" name="Subtítulo 2"/>
          <p:cNvSpPr>
            <a:spLocks noGrp="1"/>
          </p:cNvSpPr>
          <p:nvPr>
            <p:ph type="subTitle" idx="1"/>
          </p:nvPr>
        </p:nvSpPr>
        <p:spPr/>
        <p:txBody>
          <a:bodyPr/>
          <a:lstStyle/>
          <a:p>
            <a:endParaRPr lang="es-CL"/>
          </a:p>
        </p:txBody>
      </p:sp>
      <p:pic>
        <p:nvPicPr>
          <p:cNvPr id="4" name="Imagen 3"/>
          <p:cNvPicPr>
            <a:picLocks noChangeAspect="1"/>
          </p:cNvPicPr>
          <p:nvPr/>
        </p:nvPicPr>
        <p:blipFill>
          <a:blip r:embed="rId2"/>
          <a:stretch>
            <a:fillRect/>
          </a:stretch>
        </p:blipFill>
        <p:spPr>
          <a:xfrm>
            <a:off x="-187036" y="-49357"/>
            <a:ext cx="12967854" cy="6335858"/>
          </a:xfrm>
          <a:prstGeom prst="rect">
            <a:avLst/>
          </a:prstGeom>
        </p:spPr>
      </p:pic>
    </p:spTree>
    <p:extLst>
      <p:ext uri="{BB962C8B-B14F-4D97-AF65-F5344CB8AC3E}">
        <p14:creationId xmlns:p14="http://schemas.microsoft.com/office/powerpoint/2010/main" val="4223464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644237"/>
            <a:ext cx="9144000" cy="1620982"/>
          </a:xfrm>
        </p:spPr>
        <p:txBody>
          <a:bodyPr>
            <a:normAutofit fontScale="90000"/>
          </a:bodyPr>
          <a:lstStyle/>
          <a:p>
            <a:r>
              <a:rPr lang="es-CL" dirty="0" smtClean="0"/>
              <a:t>SISTEMA DE REFERENCIA Y CONTRARREFERENCIA</a:t>
            </a:r>
            <a:endParaRPr lang="es-CL" dirty="0"/>
          </a:p>
        </p:txBody>
      </p:sp>
      <p:sp>
        <p:nvSpPr>
          <p:cNvPr id="3" name="Subtítulo 2"/>
          <p:cNvSpPr>
            <a:spLocks noGrp="1"/>
          </p:cNvSpPr>
          <p:nvPr>
            <p:ph type="subTitle" idx="1"/>
          </p:nvPr>
        </p:nvSpPr>
        <p:spPr>
          <a:xfrm>
            <a:off x="2441864" y="2504209"/>
            <a:ext cx="8406244" cy="3314700"/>
          </a:xfrm>
        </p:spPr>
        <p:txBody>
          <a:bodyPr>
            <a:normAutofit/>
          </a:bodyPr>
          <a:lstStyle/>
          <a:p>
            <a:r>
              <a:rPr lang="es-CL" sz="2800" dirty="0" smtClean="0"/>
              <a:t>El Sistema de Referencia y </a:t>
            </a:r>
            <a:r>
              <a:rPr lang="es-CL" sz="2800" dirty="0" err="1" smtClean="0"/>
              <a:t>Contrarreferencia</a:t>
            </a:r>
            <a:r>
              <a:rPr lang="es-CL" sz="2800" dirty="0" smtClean="0"/>
              <a:t> es el conjunto ordenado de procedimientos asistenciales y administrativos, a través del cual se asegura la </a:t>
            </a:r>
            <a:r>
              <a:rPr lang="es-CL" sz="2800" b="1" dirty="0" smtClean="0"/>
              <a:t>continuidad de atención</a:t>
            </a:r>
            <a:r>
              <a:rPr lang="es-CL" sz="2800" dirty="0" smtClean="0"/>
              <a:t> de las necesidades de salud de los usuarios, con la debida </a:t>
            </a:r>
            <a:r>
              <a:rPr lang="es-CL" sz="2800" b="1" dirty="0" smtClean="0"/>
              <a:t>oportunidad, eficacia y eficiencia</a:t>
            </a:r>
            <a:r>
              <a:rPr lang="es-CL" sz="2800" dirty="0" smtClean="0"/>
              <a:t>, transfiriéndolo desde la comunidad o establecimiento de salud de menor capacidad resolutiva a otro de mayor capacidad resolutiva.</a:t>
            </a:r>
            <a:endParaRPr lang="es-CL" sz="2800" dirty="0"/>
          </a:p>
        </p:txBody>
      </p:sp>
      <p:sp>
        <p:nvSpPr>
          <p:cNvPr id="4" name="AutoShape 2" descr="IlustraciÃ³n detallada de un mapa de Chile con la bandera Foto de archivo - 35040619"/>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5" name="AutoShape 4" descr="Resultado de imagen para imagen de chile map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6" name="Imagen 5"/>
          <p:cNvPicPr>
            <a:picLocks noChangeAspect="1"/>
          </p:cNvPicPr>
          <p:nvPr/>
        </p:nvPicPr>
        <p:blipFill>
          <a:blip r:embed="rId2"/>
          <a:stretch>
            <a:fillRect/>
          </a:stretch>
        </p:blipFill>
        <p:spPr>
          <a:xfrm>
            <a:off x="1" y="160337"/>
            <a:ext cx="2441863" cy="6858000"/>
          </a:xfrm>
          <a:prstGeom prst="rect">
            <a:avLst/>
          </a:prstGeom>
        </p:spPr>
      </p:pic>
    </p:spTree>
    <p:extLst>
      <p:ext uri="{BB962C8B-B14F-4D97-AF65-F5344CB8AC3E}">
        <p14:creationId xmlns:p14="http://schemas.microsoft.com/office/powerpoint/2010/main" val="1110487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title"/>
          </p:nvPr>
        </p:nvSpPr>
        <p:spPr/>
        <p:txBody>
          <a:bodyPr/>
          <a:lstStyle/>
          <a:p>
            <a:r>
              <a:rPr lang="es-CO" altLang="es-CL" b="1" smtClean="0">
                <a:latin typeface="Century Gothic" panose="020B0502020202020204" pitchFamily="34" charset="0"/>
                <a:ea typeface="ＭＳ Ｐゴシック" panose="020B0600070205080204" pitchFamily="34" charset="-128"/>
                <a:cs typeface="Century Gothic" panose="020B0502020202020204" pitchFamily="34" charset="0"/>
              </a:rPr>
              <a:t>DEFINICIONES</a:t>
            </a:r>
          </a:p>
        </p:txBody>
      </p:sp>
      <p:sp>
        <p:nvSpPr>
          <p:cNvPr id="5123" name="Marcador de contenido 2"/>
          <p:cNvSpPr>
            <a:spLocks noGrp="1"/>
          </p:cNvSpPr>
          <p:nvPr>
            <p:ph idx="1"/>
          </p:nvPr>
        </p:nvSpPr>
        <p:spPr>
          <a:xfrm>
            <a:off x="838200" y="1690688"/>
            <a:ext cx="10515600" cy="4486275"/>
          </a:xfrm>
        </p:spPr>
        <p:txBody>
          <a:bodyPr/>
          <a:lstStyle/>
          <a:p>
            <a:pPr algn="just">
              <a:buFont typeface="Wingdings" panose="05000000000000000000" pitchFamily="2" charset="2"/>
              <a:buChar char="ü"/>
            </a:pPr>
            <a:r>
              <a:rPr lang="es-CO" altLang="es-CL" b="1" dirty="0" smtClean="0">
                <a:latin typeface="Century Gothic" panose="020B0502020202020204" pitchFamily="34" charset="0"/>
                <a:ea typeface="ＭＳ Ｐゴシック" panose="020B0600070205080204" pitchFamily="34" charset="-128"/>
                <a:cs typeface="Century Gothic" panose="020B0502020202020204" pitchFamily="34" charset="0"/>
              </a:rPr>
              <a:t>LA REFERENCIA </a:t>
            </a:r>
            <a:r>
              <a:rPr lang="es-CO" altLang="es-CL" dirty="0" smtClean="0">
                <a:latin typeface="Century Gothic" panose="020B0502020202020204" pitchFamily="34" charset="0"/>
                <a:ea typeface="ＭＳ Ｐゴシック" panose="020B0600070205080204" pitchFamily="34" charset="-128"/>
                <a:cs typeface="Century Gothic" panose="020B0502020202020204" pitchFamily="34" charset="0"/>
              </a:rPr>
              <a:t>es el envío de pacientes por parte de un prestador de servicios de salud, a otro prestador para atención o complementación diagnóstica; considera el nivel de resolución y se realiza con el fin de dar respuesta a las necesidades de salud.</a:t>
            </a:r>
          </a:p>
        </p:txBody>
      </p:sp>
      <p:pic>
        <p:nvPicPr>
          <p:cNvPr id="4" name="Imagen 3"/>
          <p:cNvPicPr>
            <a:picLocks noChangeAspect="1"/>
          </p:cNvPicPr>
          <p:nvPr/>
        </p:nvPicPr>
        <p:blipFill>
          <a:blip r:embed="rId2"/>
          <a:stretch>
            <a:fillRect/>
          </a:stretch>
        </p:blipFill>
        <p:spPr>
          <a:xfrm>
            <a:off x="3795520" y="3709298"/>
            <a:ext cx="6516216" cy="3501992"/>
          </a:xfrm>
          <a:prstGeom prst="rect">
            <a:avLst/>
          </a:prstGeom>
        </p:spPr>
      </p:pic>
    </p:spTree>
    <p:extLst>
      <p:ext uri="{BB962C8B-B14F-4D97-AF65-F5344CB8AC3E}">
        <p14:creationId xmlns:p14="http://schemas.microsoft.com/office/powerpoint/2010/main" val="30040947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ítulo 1"/>
          <p:cNvSpPr>
            <a:spLocks noGrp="1"/>
          </p:cNvSpPr>
          <p:nvPr>
            <p:ph type="title"/>
          </p:nvPr>
        </p:nvSpPr>
        <p:spPr/>
        <p:txBody>
          <a:bodyPr/>
          <a:lstStyle/>
          <a:p>
            <a:r>
              <a:rPr lang="es-CO" altLang="es-CL" b="1" smtClean="0">
                <a:latin typeface="Century Gothic" panose="020B0502020202020204" pitchFamily="34" charset="0"/>
                <a:ea typeface="ＭＳ Ｐゴシック" panose="020B0600070205080204" pitchFamily="34" charset="-128"/>
                <a:cs typeface="Century Gothic" panose="020B0502020202020204" pitchFamily="34" charset="0"/>
              </a:rPr>
              <a:t>DEFINICIONES</a:t>
            </a:r>
            <a:endParaRPr lang="es-CO" altLang="es-CL" smtClean="0">
              <a:latin typeface="Century Gothic" panose="020B0502020202020204" pitchFamily="34" charset="0"/>
              <a:ea typeface="ＭＳ Ｐゴシック" panose="020B0600070205080204" pitchFamily="34" charset="-128"/>
              <a:cs typeface="Century Gothic" panose="020B0502020202020204" pitchFamily="34" charset="0"/>
            </a:endParaRPr>
          </a:p>
        </p:txBody>
      </p:sp>
      <p:sp>
        <p:nvSpPr>
          <p:cNvPr id="6147" name="Marcador de contenido 2"/>
          <p:cNvSpPr>
            <a:spLocks noGrp="1"/>
          </p:cNvSpPr>
          <p:nvPr>
            <p:ph idx="1"/>
          </p:nvPr>
        </p:nvSpPr>
        <p:spPr>
          <a:xfrm>
            <a:off x="838200" y="1340427"/>
            <a:ext cx="10515600" cy="4836536"/>
          </a:xfrm>
        </p:spPr>
        <p:txBody>
          <a:bodyPr/>
          <a:lstStyle/>
          <a:p>
            <a:pPr algn="just">
              <a:buFont typeface="Wingdings" panose="05000000000000000000" pitchFamily="2" charset="2"/>
              <a:buChar char="ü"/>
            </a:pPr>
            <a:r>
              <a:rPr lang="es-CO" altLang="es-CL" b="1" dirty="0" smtClean="0">
                <a:latin typeface="Century Gothic" panose="020B0502020202020204" pitchFamily="34" charset="0"/>
                <a:ea typeface="ＭＳ Ｐゴシック" panose="020B0600070205080204" pitchFamily="34" charset="-128"/>
                <a:cs typeface="Century Gothic" panose="020B0502020202020204" pitchFamily="34" charset="0"/>
              </a:rPr>
              <a:t>LA CONTRARREFERENCIA </a:t>
            </a:r>
            <a:r>
              <a:rPr lang="es-CO" altLang="es-CL" dirty="0" smtClean="0">
                <a:latin typeface="Century Gothic" panose="020B0502020202020204" pitchFamily="34" charset="0"/>
                <a:ea typeface="ＭＳ Ｐゴシック" panose="020B0600070205080204" pitchFamily="34" charset="-128"/>
                <a:cs typeface="Century Gothic" panose="020B0502020202020204" pitchFamily="34" charset="0"/>
              </a:rPr>
              <a:t>es la </a:t>
            </a:r>
            <a:r>
              <a:rPr lang="es-CO" altLang="es-CL" u="sng" dirty="0" smtClean="0">
                <a:latin typeface="Century Gothic" panose="020B0502020202020204" pitchFamily="34" charset="0"/>
                <a:ea typeface="ＭＳ Ｐゴシック" panose="020B0600070205080204" pitchFamily="34" charset="-128"/>
                <a:cs typeface="Century Gothic" panose="020B0502020202020204" pitchFamily="34" charset="0"/>
              </a:rPr>
              <a:t>respuesta</a:t>
            </a:r>
            <a:r>
              <a:rPr lang="es-CO" altLang="es-CL" dirty="0" smtClean="0">
                <a:latin typeface="Century Gothic" panose="020B0502020202020204" pitchFamily="34" charset="0"/>
                <a:ea typeface="ＭＳ Ｐゴシック" panose="020B0600070205080204" pitchFamily="34" charset="-128"/>
                <a:cs typeface="Century Gothic" panose="020B0502020202020204" pitchFamily="34" charset="0"/>
              </a:rPr>
              <a:t> que el prestador de servicios de salud receptor de la </a:t>
            </a:r>
            <a:r>
              <a:rPr lang="es-CO" altLang="es-CL" dirty="0" smtClean="0">
                <a:latin typeface="Century Gothic" panose="020B0502020202020204" pitchFamily="34" charset="0"/>
                <a:ea typeface="ＭＳ Ｐゴシック" panose="020B0600070205080204" pitchFamily="34" charset="-128"/>
                <a:cs typeface="Century Gothic" panose="020B0502020202020204" pitchFamily="34" charset="0"/>
              </a:rPr>
              <a:t>referencia dirige </a:t>
            </a:r>
            <a:r>
              <a:rPr lang="es-CL" altLang="es-CL" u="sng" dirty="0">
                <a:latin typeface="Century Gothic" panose="020B0502020202020204" pitchFamily="34" charset="0"/>
                <a:ea typeface="ＭＳ Ｐゴシック" panose="020B0600070205080204" pitchFamily="34" charset="-128"/>
                <a:cs typeface="Century Gothic" panose="020B0502020202020204" pitchFamily="34" charset="0"/>
              </a:rPr>
              <a:t>al profesiona</a:t>
            </a:r>
            <a:r>
              <a:rPr lang="es-CL" altLang="es-CL" dirty="0">
                <a:latin typeface="Century Gothic" panose="020B0502020202020204" pitchFamily="34" charset="0"/>
                <a:ea typeface="ＭＳ Ｐゴシック" panose="020B0600070205080204" pitchFamily="34" charset="-128"/>
                <a:cs typeface="Century Gothic" panose="020B0502020202020204" pitchFamily="34" charset="0"/>
              </a:rPr>
              <a:t>l del establecimiento o Servicio Clínico </a:t>
            </a:r>
            <a:r>
              <a:rPr lang="es-CL" altLang="es-CL" u="sng" dirty="0">
                <a:latin typeface="Century Gothic" panose="020B0502020202020204" pitchFamily="34" charset="0"/>
                <a:ea typeface="ＭＳ Ｐゴシック" panose="020B0600070205080204" pitchFamily="34" charset="-128"/>
                <a:cs typeface="Century Gothic" panose="020B0502020202020204" pitchFamily="34" charset="0"/>
              </a:rPr>
              <a:t>de origen</a:t>
            </a:r>
            <a:r>
              <a:rPr lang="es-CL" altLang="es-CL" dirty="0">
                <a:latin typeface="Century Gothic" panose="020B0502020202020204" pitchFamily="34" charset="0"/>
                <a:ea typeface="ＭＳ Ｐゴシック" panose="020B0600070205080204" pitchFamily="34" charset="-128"/>
                <a:cs typeface="Century Gothic" panose="020B0502020202020204" pitchFamily="34" charset="0"/>
              </a:rPr>
              <a:t> del paciente, respecto de la interconsulta solicitada. </a:t>
            </a:r>
            <a:r>
              <a:rPr lang="es-CO" altLang="es-CL" dirty="0" smtClean="0">
                <a:latin typeface="Century Gothic" panose="020B0502020202020204" pitchFamily="34" charset="0"/>
                <a:ea typeface="ＭＳ Ｐゴシック" panose="020B0600070205080204" pitchFamily="34" charset="-128"/>
                <a:cs typeface="Century Gothic" panose="020B0502020202020204" pitchFamily="34" charset="0"/>
              </a:rPr>
              <a:t> </a:t>
            </a:r>
            <a:r>
              <a:rPr lang="es-CO" altLang="es-CL" dirty="0" smtClean="0">
                <a:latin typeface="Century Gothic" panose="020B0502020202020204" pitchFamily="34" charset="0"/>
                <a:ea typeface="ＭＳ Ｐゴシック" panose="020B0600070205080204" pitchFamily="34" charset="-128"/>
                <a:cs typeface="Century Gothic" panose="020B0502020202020204" pitchFamily="34" charset="0"/>
              </a:rPr>
              <a:t>La respuesta puede ser la </a:t>
            </a:r>
            <a:r>
              <a:rPr lang="es-CO" altLang="es-CL" dirty="0" err="1" smtClean="0">
                <a:latin typeface="Century Gothic" panose="020B0502020202020204" pitchFamily="34" charset="0"/>
                <a:ea typeface="ＭＳ Ｐゴシック" panose="020B0600070205080204" pitchFamily="34" charset="-128"/>
                <a:cs typeface="Century Gothic" panose="020B0502020202020204" pitchFamily="34" charset="0"/>
              </a:rPr>
              <a:t>contrarremisión</a:t>
            </a:r>
            <a:r>
              <a:rPr lang="es-CO" altLang="es-CL" dirty="0" smtClean="0">
                <a:latin typeface="Century Gothic" panose="020B0502020202020204" pitchFamily="34" charset="0"/>
                <a:ea typeface="ＭＳ Ｐゴシック" panose="020B0600070205080204" pitchFamily="34" charset="-128"/>
                <a:cs typeface="Century Gothic" panose="020B0502020202020204" pitchFamily="34" charset="0"/>
              </a:rPr>
              <a:t> del paciente con las debidas indicaciones a seguir o simplemente la información sobre la atención prestada al paciente en la institución receptora, o el resultado de las solicitudes de ayuda diagnóstica.</a:t>
            </a:r>
          </a:p>
          <a:p>
            <a:endParaRPr lang="es-CO" altLang="es-CL" dirty="0" smtClean="0">
              <a:latin typeface="Century Gothic" panose="020B0502020202020204" pitchFamily="34" charset="0"/>
              <a:ea typeface="ＭＳ Ｐゴシック" panose="020B0600070205080204" pitchFamily="34" charset="-128"/>
              <a:cs typeface="Century Gothic" panose="020B0502020202020204" pitchFamily="34" charset="0"/>
            </a:endParaRPr>
          </a:p>
        </p:txBody>
      </p:sp>
      <p:sp>
        <p:nvSpPr>
          <p:cNvPr id="4" name="object 10"/>
          <p:cNvSpPr/>
          <p:nvPr/>
        </p:nvSpPr>
        <p:spPr>
          <a:xfrm>
            <a:off x="7688858" y="4720254"/>
            <a:ext cx="3589948" cy="1951563"/>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4569839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L" dirty="0" smtClean="0"/>
              <a:t/>
            </a:r>
            <a:br>
              <a:rPr lang="es-CL" dirty="0" smtClean="0"/>
            </a:br>
            <a:r>
              <a:rPr lang="es-CL" b="1" dirty="0" smtClean="0">
                <a:solidFill>
                  <a:schemeClr val="accent1">
                    <a:lumMod val="75000"/>
                  </a:schemeClr>
                </a:solidFill>
              </a:rPr>
              <a:t>PERTINENCIA</a:t>
            </a:r>
            <a:endParaRPr lang="es-CL" dirty="0"/>
          </a:p>
        </p:txBody>
      </p:sp>
      <p:sp>
        <p:nvSpPr>
          <p:cNvPr id="3" name="Marcador de contenido 2"/>
          <p:cNvSpPr>
            <a:spLocks noGrp="1"/>
          </p:cNvSpPr>
          <p:nvPr>
            <p:ph idx="1"/>
          </p:nvPr>
        </p:nvSpPr>
        <p:spPr/>
        <p:txBody>
          <a:bodyPr>
            <a:normAutofit lnSpcReduction="10000"/>
          </a:bodyPr>
          <a:lstStyle/>
          <a:p>
            <a:endParaRPr lang="es-CL" dirty="0" smtClean="0"/>
          </a:p>
          <a:p>
            <a:pPr lvl="2"/>
            <a:r>
              <a:rPr lang="es-CL" sz="2400" dirty="0"/>
              <a:t>Derivación de acuerdo a los protocolos de referencia y </a:t>
            </a:r>
            <a:r>
              <a:rPr lang="es-CL" sz="2400" dirty="0" err="1"/>
              <a:t>contrarreferencia</a:t>
            </a:r>
            <a:r>
              <a:rPr lang="es-CL" sz="2400" dirty="0"/>
              <a:t> de la red. </a:t>
            </a:r>
            <a:endParaRPr lang="es-CL" sz="2400" dirty="0"/>
          </a:p>
          <a:p>
            <a:pPr lvl="2"/>
            <a:r>
              <a:rPr lang="es-CL" sz="2400" dirty="0"/>
              <a:t>Se pueden identificar dos tipos de No Pertinencia:</a:t>
            </a:r>
          </a:p>
          <a:p>
            <a:pPr lvl="2"/>
            <a:endParaRPr lang="es-CL" sz="2400" dirty="0"/>
          </a:p>
          <a:p>
            <a:pPr marL="914400" lvl="2" indent="0">
              <a:buNone/>
            </a:pPr>
            <a:r>
              <a:rPr lang="es-CL" sz="2400" dirty="0"/>
              <a:t>i</a:t>
            </a:r>
            <a:r>
              <a:rPr lang="es-CL" sz="2400" dirty="0" smtClean="0"/>
              <a:t>. No </a:t>
            </a:r>
            <a:r>
              <a:rPr lang="es-CL" sz="2400" dirty="0"/>
              <a:t>pertinencia por no cumplir con las reglas de derivación: esta ocurre cuando la derivación no cumple con los criterios definidos en los flujos de derivación (Normas de Referencia y </a:t>
            </a:r>
            <a:r>
              <a:rPr lang="es-CL" sz="2400" dirty="0" err="1"/>
              <a:t>Contrarreferencia</a:t>
            </a:r>
            <a:r>
              <a:rPr lang="es-CL" sz="2400" dirty="0"/>
              <a:t>) sobre el establecimiento y/o especialidad a la cual derivar.</a:t>
            </a:r>
          </a:p>
          <a:p>
            <a:pPr lvl="2"/>
            <a:endParaRPr lang="es-CL" sz="2400" dirty="0"/>
          </a:p>
          <a:p>
            <a:pPr marL="914400" lvl="2" indent="0">
              <a:buNone/>
            </a:pPr>
            <a:r>
              <a:rPr lang="es-CL" sz="2400" dirty="0"/>
              <a:t>ii</a:t>
            </a:r>
            <a:r>
              <a:rPr lang="es-CL" sz="2400" dirty="0" smtClean="0"/>
              <a:t>. No </a:t>
            </a:r>
            <a:r>
              <a:rPr lang="es-CL" sz="2400" dirty="0"/>
              <a:t>pertinencia por no respetar los criterios clínicos de Inclusión o exclusión del problema de salud causante de la derivación.</a:t>
            </a:r>
            <a:endParaRPr lang="es-CL" sz="2400" dirty="0"/>
          </a:p>
        </p:txBody>
      </p:sp>
      <p:pic>
        <p:nvPicPr>
          <p:cNvPr id="4" name="Imagen 3"/>
          <p:cNvPicPr>
            <a:picLocks noChangeAspect="1"/>
          </p:cNvPicPr>
          <p:nvPr/>
        </p:nvPicPr>
        <p:blipFill>
          <a:blip r:embed="rId2"/>
          <a:stretch>
            <a:fillRect/>
          </a:stretch>
        </p:blipFill>
        <p:spPr>
          <a:xfrm>
            <a:off x="5602718" y="91257"/>
            <a:ext cx="4111186" cy="1666899"/>
          </a:xfrm>
          <a:prstGeom prst="rect">
            <a:avLst/>
          </a:prstGeom>
        </p:spPr>
      </p:pic>
    </p:spTree>
    <p:extLst>
      <p:ext uri="{BB962C8B-B14F-4D97-AF65-F5344CB8AC3E}">
        <p14:creationId xmlns:p14="http://schemas.microsoft.com/office/powerpoint/2010/main" val="33090977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L" dirty="0" smtClean="0"/>
              <a:t/>
            </a:r>
            <a:br>
              <a:rPr lang="es-CL" dirty="0" smtClean="0"/>
            </a:br>
            <a:r>
              <a:rPr lang="es-CL" b="1" dirty="0" smtClean="0">
                <a:solidFill>
                  <a:schemeClr val="accent1">
                    <a:lumMod val="75000"/>
                  </a:schemeClr>
                </a:solidFill>
              </a:rPr>
              <a:t>PERTINENCIA</a:t>
            </a:r>
            <a:endParaRPr lang="es-CL" dirty="0"/>
          </a:p>
        </p:txBody>
      </p:sp>
      <p:sp>
        <p:nvSpPr>
          <p:cNvPr id="3" name="Marcador de contenido 2"/>
          <p:cNvSpPr>
            <a:spLocks noGrp="1"/>
          </p:cNvSpPr>
          <p:nvPr>
            <p:ph idx="1"/>
          </p:nvPr>
        </p:nvSpPr>
        <p:spPr/>
        <p:txBody>
          <a:bodyPr>
            <a:normAutofit/>
          </a:bodyPr>
          <a:lstStyle/>
          <a:p>
            <a:endParaRPr lang="es-CL" dirty="0" smtClean="0"/>
          </a:p>
          <a:p>
            <a:pPr lvl="2"/>
            <a:r>
              <a:rPr lang="es-CL" sz="2400" dirty="0" smtClean="0"/>
              <a:t>El 2013 se incorpora en APS la figura del médico gestor, con el objetivo de mejorar la pertinencia en la derivación</a:t>
            </a:r>
          </a:p>
          <a:p>
            <a:pPr lvl="2"/>
            <a:endParaRPr lang="es-CL" sz="2400" dirty="0" smtClean="0"/>
          </a:p>
          <a:p>
            <a:pPr lvl="2"/>
            <a:r>
              <a:rPr lang="es-CL" sz="2400" dirty="0" smtClean="0"/>
              <a:t>La figura se replica a todos los profesionales que generan SIC (médico, cirujano dentista y matrona). </a:t>
            </a:r>
          </a:p>
          <a:p>
            <a:pPr lvl="2"/>
            <a:endParaRPr lang="es-CL" sz="2400" dirty="0"/>
          </a:p>
          <a:p>
            <a:pPr lvl="2"/>
            <a:r>
              <a:rPr lang="es-CL" sz="2400" dirty="0" smtClean="0"/>
              <a:t>Históricamente </a:t>
            </a:r>
            <a:r>
              <a:rPr lang="es-CL" sz="2400" dirty="0"/>
              <a:t>existía la figura del profesional contralor, que revisaba las SIC de nivel </a:t>
            </a:r>
            <a:r>
              <a:rPr lang="es-CL" sz="2400" dirty="0" smtClean="0"/>
              <a:t>secundario</a:t>
            </a:r>
            <a:endParaRPr lang="es-CL" sz="2400" dirty="0"/>
          </a:p>
        </p:txBody>
      </p:sp>
      <p:pic>
        <p:nvPicPr>
          <p:cNvPr id="4" name="Imagen 3"/>
          <p:cNvPicPr>
            <a:picLocks noChangeAspect="1"/>
          </p:cNvPicPr>
          <p:nvPr/>
        </p:nvPicPr>
        <p:blipFill>
          <a:blip r:embed="rId2"/>
          <a:stretch>
            <a:fillRect/>
          </a:stretch>
        </p:blipFill>
        <p:spPr>
          <a:xfrm>
            <a:off x="5602718" y="91257"/>
            <a:ext cx="4111186" cy="1666899"/>
          </a:xfrm>
          <a:prstGeom prst="rect">
            <a:avLst/>
          </a:prstGeom>
        </p:spPr>
      </p:pic>
    </p:spTree>
    <p:extLst>
      <p:ext uri="{BB962C8B-B14F-4D97-AF65-F5344CB8AC3E}">
        <p14:creationId xmlns:p14="http://schemas.microsoft.com/office/powerpoint/2010/main" val="16899566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L"/>
          </a:p>
        </p:txBody>
      </p:sp>
      <p:pic>
        <p:nvPicPr>
          <p:cNvPr id="4" name="Marcador de contenido 3"/>
          <p:cNvPicPr>
            <a:picLocks noGrp="1" noChangeAspect="1"/>
          </p:cNvPicPr>
          <p:nvPr>
            <p:ph idx="1"/>
          </p:nvPr>
        </p:nvPicPr>
        <p:blipFill>
          <a:blip r:embed="rId2"/>
          <a:stretch>
            <a:fillRect/>
          </a:stretch>
        </p:blipFill>
        <p:spPr>
          <a:xfrm>
            <a:off x="-83126" y="145473"/>
            <a:ext cx="11658600" cy="7034645"/>
          </a:xfrm>
          <a:prstGeom prst="rect">
            <a:avLst/>
          </a:prstGeom>
        </p:spPr>
      </p:pic>
    </p:spTree>
    <p:extLst>
      <p:ext uri="{BB962C8B-B14F-4D97-AF65-F5344CB8AC3E}">
        <p14:creationId xmlns:p14="http://schemas.microsoft.com/office/powerpoint/2010/main" val="28292367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CL" dirty="0" smtClean="0"/>
              <a:t/>
            </a:r>
            <a:br>
              <a:rPr lang="es-CL" dirty="0" smtClean="0"/>
            </a:br>
            <a:r>
              <a:rPr lang="es-CL" b="1" dirty="0" smtClean="0">
                <a:solidFill>
                  <a:schemeClr val="accent1">
                    <a:lumMod val="75000"/>
                  </a:schemeClr>
                </a:solidFill>
              </a:rPr>
              <a:t>Funciones </a:t>
            </a:r>
            <a:br>
              <a:rPr lang="es-CL" b="1" dirty="0" smtClean="0">
                <a:solidFill>
                  <a:schemeClr val="accent1">
                    <a:lumMod val="75000"/>
                  </a:schemeClr>
                </a:solidFill>
              </a:rPr>
            </a:br>
            <a:r>
              <a:rPr lang="es-CL" b="1" dirty="0" smtClean="0">
                <a:solidFill>
                  <a:schemeClr val="accent1">
                    <a:lumMod val="75000"/>
                  </a:schemeClr>
                </a:solidFill>
              </a:rPr>
              <a:t>Odontólogo Gestor</a:t>
            </a:r>
            <a:r>
              <a:rPr lang="es-CL" dirty="0"/>
              <a:t/>
            </a:r>
            <a:br>
              <a:rPr lang="es-CL" dirty="0"/>
            </a:br>
            <a:endParaRPr lang="es-CL" dirty="0"/>
          </a:p>
        </p:txBody>
      </p:sp>
      <p:sp>
        <p:nvSpPr>
          <p:cNvPr id="3" name="Marcador de contenido 2"/>
          <p:cNvSpPr>
            <a:spLocks noGrp="1"/>
          </p:cNvSpPr>
          <p:nvPr>
            <p:ph idx="1"/>
          </p:nvPr>
        </p:nvSpPr>
        <p:spPr/>
        <p:txBody>
          <a:bodyPr>
            <a:normAutofit/>
          </a:bodyPr>
          <a:lstStyle/>
          <a:p>
            <a:endParaRPr lang="es-CL" dirty="0" smtClean="0"/>
          </a:p>
          <a:p>
            <a:pPr lvl="2"/>
            <a:r>
              <a:rPr lang="es-CL" sz="2400" dirty="0"/>
              <a:t>Verificar que las Interconsultas cumplan con la pertinencia Clínica y Administrativa según el protocolo establecido.</a:t>
            </a:r>
          </a:p>
          <a:p>
            <a:pPr marL="0" indent="0">
              <a:buNone/>
            </a:pPr>
            <a:endParaRPr lang="es-CL" sz="2400" dirty="0"/>
          </a:p>
          <a:p>
            <a:pPr lvl="2"/>
            <a:r>
              <a:rPr lang="es-CL" sz="2400" dirty="0"/>
              <a:t>Verificar que el 100% de las solicitudes de interconsulta (SIC) incompletas o mal emitidas sean devueltas al odontólogo tratante, y se defina conducta sobre ellas.</a:t>
            </a:r>
          </a:p>
        </p:txBody>
      </p:sp>
      <p:pic>
        <p:nvPicPr>
          <p:cNvPr id="4" name="Imagen 3"/>
          <p:cNvPicPr>
            <a:picLocks noChangeAspect="1"/>
          </p:cNvPicPr>
          <p:nvPr/>
        </p:nvPicPr>
        <p:blipFill>
          <a:blip r:embed="rId2"/>
          <a:stretch>
            <a:fillRect/>
          </a:stretch>
        </p:blipFill>
        <p:spPr>
          <a:xfrm>
            <a:off x="5602718" y="91257"/>
            <a:ext cx="4111186" cy="1666899"/>
          </a:xfrm>
          <a:prstGeom prst="rect">
            <a:avLst/>
          </a:prstGeom>
        </p:spPr>
      </p:pic>
    </p:spTree>
    <p:extLst>
      <p:ext uri="{BB962C8B-B14F-4D97-AF65-F5344CB8AC3E}">
        <p14:creationId xmlns:p14="http://schemas.microsoft.com/office/powerpoint/2010/main" val="34131236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CL" dirty="0" smtClean="0"/>
              <a:t/>
            </a:r>
            <a:br>
              <a:rPr lang="es-CL" dirty="0" smtClean="0"/>
            </a:br>
            <a:r>
              <a:rPr lang="es-CL" b="1" dirty="0" smtClean="0">
                <a:solidFill>
                  <a:schemeClr val="accent1">
                    <a:lumMod val="75000"/>
                  </a:schemeClr>
                </a:solidFill>
              </a:rPr>
              <a:t>Funciones </a:t>
            </a:r>
            <a:br>
              <a:rPr lang="es-CL" b="1" dirty="0" smtClean="0">
                <a:solidFill>
                  <a:schemeClr val="accent1">
                    <a:lumMod val="75000"/>
                  </a:schemeClr>
                </a:solidFill>
              </a:rPr>
            </a:br>
            <a:r>
              <a:rPr lang="es-CL" b="1" dirty="0" smtClean="0">
                <a:solidFill>
                  <a:schemeClr val="accent1">
                    <a:lumMod val="75000"/>
                  </a:schemeClr>
                </a:solidFill>
              </a:rPr>
              <a:t>Odontólogo Gestor</a:t>
            </a:r>
            <a:r>
              <a:rPr lang="es-CL" dirty="0"/>
              <a:t/>
            </a:r>
            <a:br>
              <a:rPr lang="es-CL" dirty="0"/>
            </a:br>
            <a:endParaRPr lang="es-CL" dirty="0"/>
          </a:p>
        </p:txBody>
      </p:sp>
      <p:sp>
        <p:nvSpPr>
          <p:cNvPr id="3" name="Marcador de contenido 2"/>
          <p:cNvSpPr>
            <a:spLocks noGrp="1"/>
          </p:cNvSpPr>
          <p:nvPr>
            <p:ph idx="1"/>
          </p:nvPr>
        </p:nvSpPr>
        <p:spPr/>
        <p:txBody>
          <a:bodyPr>
            <a:normAutofit/>
          </a:bodyPr>
          <a:lstStyle/>
          <a:p>
            <a:endParaRPr lang="es-CL" dirty="0" smtClean="0"/>
          </a:p>
          <a:p>
            <a:pPr lvl="2"/>
            <a:endParaRPr lang="es-CL" sz="2400" dirty="0"/>
          </a:p>
        </p:txBody>
      </p:sp>
      <p:pic>
        <p:nvPicPr>
          <p:cNvPr id="4" name="Imagen 3"/>
          <p:cNvPicPr>
            <a:picLocks noChangeAspect="1"/>
          </p:cNvPicPr>
          <p:nvPr/>
        </p:nvPicPr>
        <p:blipFill>
          <a:blip r:embed="rId2"/>
          <a:stretch>
            <a:fillRect/>
          </a:stretch>
        </p:blipFill>
        <p:spPr>
          <a:xfrm>
            <a:off x="5602718" y="91257"/>
            <a:ext cx="4111186" cy="1666899"/>
          </a:xfrm>
          <a:prstGeom prst="rect">
            <a:avLst/>
          </a:prstGeom>
        </p:spPr>
      </p:pic>
      <p:sp>
        <p:nvSpPr>
          <p:cNvPr id="5" name="Rectángulo 4"/>
          <p:cNvSpPr/>
          <p:nvPr/>
        </p:nvSpPr>
        <p:spPr>
          <a:xfrm>
            <a:off x="1194955" y="2032025"/>
            <a:ext cx="7720446" cy="4154984"/>
          </a:xfrm>
          <a:prstGeom prst="rect">
            <a:avLst/>
          </a:prstGeom>
        </p:spPr>
        <p:txBody>
          <a:bodyPr wrap="square">
            <a:spAutoFit/>
          </a:bodyPr>
          <a:lstStyle/>
          <a:p>
            <a:pPr marL="285750" indent="-285750">
              <a:buFont typeface="Arial" panose="020B0604020202020204" pitchFamily="34" charset="0"/>
              <a:buChar char="•"/>
            </a:pPr>
            <a:r>
              <a:rPr lang="es-CL" sz="2400" dirty="0" smtClean="0"/>
              <a:t>Revisar </a:t>
            </a:r>
            <a:r>
              <a:rPr lang="es-CL" sz="2400" dirty="0"/>
              <a:t>completitud de los datos administrativos y clínicos, fundamentos diagnósticos, concordancia con los protocolos y redes de derivación locales, según esto la Solicitud puede ser</a:t>
            </a:r>
            <a:r>
              <a:rPr lang="es-CL" sz="2400" dirty="0" smtClean="0"/>
              <a:t>:</a:t>
            </a:r>
            <a:endParaRPr lang="es-CL" sz="2400" dirty="0"/>
          </a:p>
          <a:p>
            <a:r>
              <a:rPr lang="es-CL" sz="2400" b="1" dirty="0"/>
              <a:t>Validada</a:t>
            </a:r>
            <a:r>
              <a:rPr lang="es-CL" sz="2400" dirty="0"/>
              <a:t>: la Solicitud continúa el proceso, </a:t>
            </a:r>
            <a:r>
              <a:rPr lang="es-CL" sz="2400" dirty="0" smtClean="0"/>
              <a:t>y </a:t>
            </a:r>
            <a:r>
              <a:rPr lang="es-CL" sz="2400" dirty="0"/>
              <a:t>pasa </a:t>
            </a:r>
            <a:r>
              <a:rPr lang="es-CL" sz="2400" dirty="0" smtClean="0"/>
              <a:t>desde AVIS a </a:t>
            </a:r>
            <a:r>
              <a:rPr lang="es-CL" sz="2400" dirty="0" err="1" smtClean="0"/>
              <a:t>Trakcare</a:t>
            </a:r>
            <a:r>
              <a:rPr lang="es-CL" sz="2400" dirty="0" smtClean="0"/>
              <a:t> quedando visible para el </a:t>
            </a:r>
            <a:r>
              <a:rPr lang="es-CL" sz="2400" dirty="0"/>
              <a:t>Establecimiento de destino. </a:t>
            </a:r>
            <a:r>
              <a:rPr lang="es-CL" sz="2400" dirty="0" smtClean="0"/>
              <a:t>(Programa de Reforzamiento)</a:t>
            </a:r>
            <a:endParaRPr lang="es-CL" sz="2400" dirty="0"/>
          </a:p>
          <a:p>
            <a:r>
              <a:rPr lang="es-CL" sz="2400" b="1" dirty="0"/>
              <a:t>No Validada</a:t>
            </a:r>
            <a:r>
              <a:rPr lang="es-CL" sz="2400" dirty="0"/>
              <a:t>: en este caso la solicitud pasa al estado mal emitida, por ende, la solicitud es enviada al profesional tratante para que la solicitud sea reevaluada detallando la causa de no validación.</a:t>
            </a:r>
          </a:p>
        </p:txBody>
      </p:sp>
    </p:spTree>
    <p:extLst>
      <p:ext uri="{BB962C8B-B14F-4D97-AF65-F5344CB8AC3E}">
        <p14:creationId xmlns:p14="http://schemas.microsoft.com/office/powerpoint/2010/main" val="2345776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CL" dirty="0" smtClean="0"/>
              <a:t/>
            </a:r>
            <a:br>
              <a:rPr lang="es-CL" dirty="0" smtClean="0"/>
            </a:br>
            <a:r>
              <a:rPr lang="es-CL" b="1" dirty="0" smtClean="0">
                <a:solidFill>
                  <a:schemeClr val="accent1">
                    <a:lumMod val="75000"/>
                  </a:schemeClr>
                </a:solidFill>
              </a:rPr>
              <a:t>Funciones </a:t>
            </a:r>
            <a:br>
              <a:rPr lang="es-CL" b="1" dirty="0" smtClean="0">
                <a:solidFill>
                  <a:schemeClr val="accent1">
                    <a:lumMod val="75000"/>
                  </a:schemeClr>
                </a:solidFill>
              </a:rPr>
            </a:br>
            <a:r>
              <a:rPr lang="es-CL" b="1" dirty="0" smtClean="0">
                <a:solidFill>
                  <a:schemeClr val="accent1">
                    <a:lumMod val="75000"/>
                  </a:schemeClr>
                </a:solidFill>
              </a:rPr>
              <a:t>Odontólogo Gestor</a:t>
            </a:r>
            <a:r>
              <a:rPr lang="es-CL" dirty="0"/>
              <a:t/>
            </a:r>
            <a:br>
              <a:rPr lang="es-CL" dirty="0"/>
            </a:br>
            <a:endParaRPr lang="es-CL" dirty="0"/>
          </a:p>
        </p:txBody>
      </p:sp>
      <p:sp>
        <p:nvSpPr>
          <p:cNvPr id="3" name="Marcador de contenido 2"/>
          <p:cNvSpPr>
            <a:spLocks noGrp="1"/>
          </p:cNvSpPr>
          <p:nvPr>
            <p:ph idx="1"/>
          </p:nvPr>
        </p:nvSpPr>
        <p:spPr/>
        <p:txBody>
          <a:bodyPr>
            <a:normAutofit/>
          </a:bodyPr>
          <a:lstStyle/>
          <a:p>
            <a:endParaRPr lang="es-CL" dirty="0" smtClean="0"/>
          </a:p>
          <a:p>
            <a:pPr lvl="2"/>
            <a:endParaRPr lang="es-CL" sz="2400" dirty="0"/>
          </a:p>
        </p:txBody>
      </p:sp>
      <p:pic>
        <p:nvPicPr>
          <p:cNvPr id="4" name="Imagen 3"/>
          <p:cNvPicPr>
            <a:picLocks noChangeAspect="1"/>
          </p:cNvPicPr>
          <p:nvPr/>
        </p:nvPicPr>
        <p:blipFill>
          <a:blip r:embed="rId2"/>
          <a:stretch>
            <a:fillRect/>
          </a:stretch>
        </p:blipFill>
        <p:spPr>
          <a:xfrm>
            <a:off x="5602718" y="91257"/>
            <a:ext cx="4111186" cy="1666899"/>
          </a:xfrm>
          <a:prstGeom prst="rect">
            <a:avLst/>
          </a:prstGeom>
        </p:spPr>
      </p:pic>
      <p:sp>
        <p:nvSpPr>
          <p:cNvPr id="5" name="Rectángulo 4"/>
          <p:cNvSpPr/>
          <p:nvPr/>
        </p:nvSpPr>
        <p:spPr>
          <a:xfrm>
            <a:off x="1194955" y="2032025"/>
            <a:ext cx="7720446" cy="5632311"/>
          </a:xfrm>
          <a:prstGeom prst="rect">
            <a:avLst/>
          </a:prstGeom>
        </p:spPr>
        <p:txBody>
          <a:bodyPr wrap="square">
            <a:spAutoFit/>
          </a:bodyPr>
          <a:lstStyle/>
          <a:p>
            <a:pPr marL="285750" indent="-285750">
              <a:buFont typeface="Arial" panose="020B0604020202020204" pitchFamily="34" charset="0"/>
              <a:buChar char="•"/>
            </a:pPr>
            <a:r>
              <a:rPr lang="es-CL" sz="2400" dirty="0" smtClean="0"/>
              <a:t>Evaluar </a:t>
            </a:r>
            <a:r>
              <a:rPr lang="es-CL" sz="2400" dirty="0"/>
              <a:t>si el diagnóstico y condición del usuario es pertinente según lo establecido en el protocolo de referencia y </a:t>
            </a:r>
            <a:r>
              <a:rPr lang="es-CL" sz="2400" dirty="0" err="1"/>
              <a:t>contrarreferencia</a:t>
            </a:r>
            <a:r>
              <a:rPr lang="es-CL" sz="2400" dirty="0"/>
              <a:t> vigente. En caso de no pertinencia, el contralor APS retroalimentará al dentista generador de la IC la razón por la cual el usuario no podrá ser derivado. Además, el contralor deberá dejar constancia en ficha (papel) o sistema digital de registro de atención, el fundamento de la no pertinencia. El odontólogo que originó la interconsulta deberá comunicarle al paciente que su diagnóstico es de resolución y/o seguimiento en Atención Primaria. El contralor debe monitorear que esa información sea efectivamente entregada al usuario.</a:t>
            </a:r>
          </a:p>
          <a:p>
            <a:r>
              <a:rPr lang="es-CL" sz="2400" dirty="0"/>
              <a:t> </a:t>
            </a:r>
          </a:p>
          <a:p>
            <a:pPr marL="285750" indent="-285750">
              <a:buFont typeface="Arial" panose="020B0604020202020204" pitchFamily="34" charset="0"/>
              <a:buChar char="•"/>
            </a:pPr>
            <a:endParaRPr lang="es-CL" sz="2400" dirty="0"/>
          </a:p>
        </p:txBody>
      </p:sp>
    </p:spTree>
    <p:extLst>
      <p:ext uri="{BB962C8B-B14F-4D97-AF65-F5344CB8AC3E}">
        <p14:creationId xmlns:p14="http://schemas.microsoft.com/office/powerpoint/2010/main" val="36841630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CL" dirty="0" smtClean="0"/>
              <a:t/>
            </a:r>
            <a:br>
              <a:rPr lang="es-CL" dirty="0" smtClean="0"/>
            </a:br>
            <a:r>
              <a:rPr lang="es-CL" b="1" dirty="0" smtClean="0">
                <a:solidFill>
                  <a:schemeClr val="accent1">
                    <a:lumMod val="75000"/>
                  </a:schemeClr>
                </a:solidFill>
              </a:rPr>
              <a:t>Funciones </a:t>
            </a:r>
            <a:br>
              <a:rPr lang="es-CL" b="1" dirty="0" smtClean="0">
                <a:solidFill>
                  <a:schemeClr val="accent1">
                    <a:lumMod val="75000"/>
                  </a:schemeClr>
                </a:solidFill>
              </a:rPr>
            </a:br>
            <a:r>
              <a:rPr lang="es-CL" b="1" dirty="0" smtClean="0">
                <a:solidFill>
                  <a:schemeClr val="accent1">
                    <a:lumMod val="75000"/>
                  </a:schemeClr>
                </a:solidFill>
              </a:rPr>
              <a:t>Odontólogo Gestor</a:t>
            </a:r>
            <a:r>
              <a:rPr lang="es-CL" dirty="0"/>
              <a:t/>
            </a:r>
            <a:br>
              <a:rPr lang="es-CL" dirty="0"/>
            </a:br>
            <a:endParaRPr lang="es-CL" dirty="0"/>
          </a:p>
        </p:txBody>
      </p:sp>
      <p:sp>
        <p:nvSpPr>
          <p:cNvPr id="3" name="Marcador de contenido 2"/>
          <p:cNvSpPr>
            <a:spLocks noGrp="1"/>
          </p:cNvSpPr>
          <p:nvPr>
            <p:ph idx="1"/>
          </p:nvPr>
        </p:nvSpPr>
        <p:spPr/>
        <p:txBody>
          <a:bodyPr>
            <a:normAutofit/>
          </a:bodyPr>
          <a:lstStyle/>
          <a:p>
            <a:endParaRPr lang="es-CL" dirty="0" smtClean="0"/>
          </a:p>
          <a:p>
            <a:pPr lvl="2"/>
            <a:endParaRPr lang="es-CL" sz="2400" dirty="0"/>
          </a:p>
        </p:txBody>
      </p:sp>
      <p:pic>
        <p:nvPicPr>
          <p:cNvPr id="4" name="Imagen 3"/>
          <p:cNvPicPr>
            <a:picLocks noChangeAspect="1"/>
          </p:cNvPicPr>
          <p:nvPr/>
        </p:nvPicPr>
        <p:blipFill>
          <a:blip r:embed="rId2"/>
          <a:stretch>
            <a:fillRect/>
          </a:stretch>
        </p:blipFill>
        <p:spPr>
          <a:xfrm>
            <a:off x="5602718" y="91257"/>
            <a:ext cx="4111186" cy="1666899"/>
          </a:xfrm>
          <a:prstGeom prst="rect">
            <a:avLst/>
          </a:prstGeom>
        </p:spPr>
      </p:pic>
      <p:sp>
        <p:nvSpPr>
          <p:cNvPr id="6" name="Rectángulo 5"/>
          <p:cNvSpPr/>
          <p:nvPr/>
        </p:nvSpPr>
        <p:spPr>
          <a:xfrm>
            <a:off x="838200" y="1964556"/>
            <a:ext cx="8156864" cy="2862322"/>
          </a:xfrm>
          <a:prstGeom prst="rect">
            <a:avLst/>
          </a:prstGeom>
        </p:spPr>
        <p:txBody>
          <a:bodyPr wrap="square">
            <a:spAutoFit/>
          </a:bodyPr>
          <a:lstStyle/>
          <a:p>
            <a:r>
              <a:rPr lang="es-CL" dirty="0" smtClean="0"/>
              <a:t>Evaluar </a:t>
            </a:r>
            <a:r>
              <a:rPr lang="es-CL" dirty="0"/>
              <a:t>el registro del fundamento clínico y el resultado de los exámenes necesarios para la derivación según lo establecido en el protocolo de referencia y </a:t>
            </a:r>
            <a:r>
              <a:rPr lang="es-CL" dirty="0" err="1"/>
              <a:t>contrarreferencia</a:t>
            </a:r>
            <a:r>
              <a:rPr lang="es-CL" dirty="0"/>
              <a:t> vigente. En caso de que en la Interconsulta no se describa adecuadamente el fundamento clínico o que los exámenes estén incompletos, el profesional contralor reenviará la SIC al profesional que la originó con las observaciones. El profesional emisor de la IC deberá completar los datos faltantes reemitiendo la Interconsulta. En caso de no estar disponible el profesional emisor de la IC original y/o es prioritaria la derivación del paciente, el profesional contralor APS excepcionalmente, podrá reevaluar la interconsulta para completar los datos faltantes.</a:t>
            </a:r>
          </a:p>
        </p:txBody>
      </p:sp>
    </p:spTree>
    <p:extLst>
      <p:ext uri="{BB962C8B-B14F-4D97-AF65-F5344CB8AC3E}">
        <p14:creationId xmlns:p14="http://schemas.microsoft.com/office/powerpoint/2010/main" val="24637314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CL" dirty="0" smtClean="0"/>
              <a:t/>
            </a:r>
            <a:br>
              <a:rPr lang="es-CL" dirty="0" smtClean="0"/>
            </a:br>
            <a:r>
              <a:rPr lang="es-CL" b="1" dirty="0" smtClean="0">
                <a:solidFill>
                  <a:schemeClr val="accent1">
                    <a:lumMod val="75000"/>
                  </a:schemeClr>
                </a:solidFill>
              </a:rPr>
              <a:t>Funciones </a:t>
            </a:r>
            <a:br>
              <a:rPr lang="es-CL" b="1" dirty="0" smtClean="0">
                <a:solidFill>
                  <a:schemeClr val="accent1">
                    <a:lumMod val="75000"/>
                  </a:schemeClr>
                </a:solidFill>
              </a:rPr>
            </a:br>
            <a:r>
              <a:rPr lang="es-CL" b="1" dirty="0" smtClean="0">
                <a:solidFill>
                  <a:schemeClr val="accent1">
                    <a:lumMod val="75000"/>
                  </a:schemeClr>
                </a:solidFill>
              </a:rPr>
              <a:t>Odontólogo Gestor</a:t>
            </a:r>
            <a:r>
              <a:rPr lang="es-CL" dirty="0"/>
              <a:t/>
            </a:r>
            <a:br>
              <a:rPr lang="es-CL" dirty="0"/>
            </a:br>
            <a:endParaRPr lang="es-CL" dirty="0"/>
          </a:p>
        </p:txBody>
      </p:sp>
      <p:sp>
        <p:nvSpPr>
          <p:cNvPr id="3" name="Marcador de contenido 2"/>
          <p:cNvSpPr>
            <a:spLocks noGrp="1"/>
          </p:cNvSpPr>
          <p:nvPr>
            <p:ph idx="1"/>
          </p:nvPr>
        </p:nvSpPr>
        <p:spPr/>
        <p:txBody>
          <a:bodyPr>
            <a:normAutofit/>
          </a:bodyPr>
          <a:lstStyle/>
          <a:p>
            <a:endParaRPr lang="es-CL" dirty="0" smtClean="0"/>
          </a:p>
          <a:p>
            <a:pPr lvl="2"/>
            <a:endParaRPr lang="es-CL" sz="2400" dirty="0"/>
          </a:p>
        </p:txBody>
      </p:sp>
      <p:pic>
        <p:nvPicPr>
          <p:cNvPr id="4" name="Imagen 3"/>
          <p:cNvPicPr>
            <a:picLocks noChangeAspect="1"/>
          </p:cNvPicPr>
          <p:nvPr/>
        </p:nvPicPr>
        <p:blipFill>
          <a:blip r:embed="rId2"/>
          <a:stretch>
            <a:fillRect/>
          </a:stretch>
        </p:blipFill>
        <p:spPr>
          <a:xfrm>
            <a:off x="5602718" y="91257"/>
            <a:ext cx="4111186" cy="1666899"/>
          </a:xfrm>
          <a:prstGeom prst="rect">
            <a:avLst/>
          </a:prstGeom>
        </p:spPr>
      </p:pic>
      <p:sp>
        <p:nvSpPr>
          <p:cNvPr id="6" name="Rectángulo 5"/>
          <p:cNvSpPr/>
          <p:nvPr/>
        </p:nvSpPr>
        <p:spPr>
          <a:xfrm>
            <a:off x="1215736" y="1997839"/>
            <a:ext cx="7762009" cy="3785652"/>
          </a:xfrm>
          <a:prstGeom prst="rect">
            <a:avLst/>
          </a:prstGeom>
        </p:spPr>
        <p:txBody>
          <a:bodyPr wrap="square">
            <a:spAutoFit/>
          </a:bodyPr>
          <a:lstStyle/>
          <a:p>
            <a:pPr marL="285750" indent="-285750">
              <a:buFont typeface="Arial" panose="020B0604020202020204" pitchFamily="34" charset="0"/>
              <a:buChar char="•"/>
            </a:pPr>
            <a:r>
              <a:rPr lang="es-CL" sz="2400" dirty="0" smtClean="0"/>
              <a:t>Categorizar </a:t>
            </a:r>
            <a:r>
              <a:rPr lang="es-CL" sz="2400" dirty="0"/>
              <a:t>la priorización de la SIC según lo establecido en protocolo de referencia y </a:t>
            </a:r>
            <a:r>
              <a:rPr lang="es-CL" sz="2400" dirty="0" err="1"/>
              <a:t>contrarreferencia</a:t>
            </a:r>
            <a:r>
              <a:rPr lang="es-CL" sz="2400" dirty="0"/>
              <a:t> vigente.</a:t>
            </a:r>
          </a:p>
          <a:p>
            <a:pPr marL="285750" indent="-285750">
              <a:buFont typeface="Arial" panose="020B0604020202020204" pitchFamily="34" charset="0"/>
              <a:buChar char="•"/>
            </a:pPr>
            <a:endParaRPr lang="es-CL" sz="2400" dirty="0"/>
          </a:p>
          <a:p>
            <a:pPr marL="285750" indent="-285750">
              <a:buFont typeface="Arial" panose="020B0604020202020204" pitchFamily="34" charset="0"/>
              <a:buChar char="•"/>
            </a:pPr>
            <a:r>
              <a:rPr lang="es-CL" sz="2400" dirty="0" smtClean="0"/>
              <a:t>Velar </a:t>
            </a:r>
            <a:r>
              <a:rPr lang="es-CL" sz="2400" dirty="0"/>
              <a:t>por la correcta </a:t>
            </a:r>
            <a:r>
              <a:rPr lang="es-CL" sz="2400" dirty="0" smtClean="0"/>
              <a:t>asignación de especialidad </a:t>
            </a:r>
            <a:r>
              <a:rPr lang="es-CL" sz="2400" dirty="0"/>
              <a:t>y establecimiento de destino. En el caso que una interconsulta sea derivada a una especialidad u Establecimiento de destino que no corresponda, de acuerdo con mapas de derivación vigentes, deberán ser </a:t>
            </a:r>
            <a:r>
              <a:rPr lang="es-CL" sz="2400" dirty="0" err="1"/>
              <a:t>redireccionadas</a:t>
            </a:r>
            <a:r>
              <a:rPr lang="es-CL" sz="2400" dirty="0"/>
              <a:t> por el contralor APS al momento de su revisión.</a:t>
            </a:r>
          </a:p>
        </p:txBody>
      </p:sp>
    </p:spTree>
    <p:extLst>
      <p:ext uri="{BB962C8B-B14F-4D97-AF65-F5344CB8AC3E}">
        <p14:creationId xmlns:p14="http://schemas.microsoft.com/office/powerpoint/2010/main" val="27425391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CL" dirty="0" smtClean="0"/>
              <a:t/>
            </a:r>
            <a:br>
              <a:rPr lang="es-CL" dirty="0" smtClean="0"/>
            </a:br>
            <a:r>
              <a:rPr lang="es-CL" b="1" dirty="0" smtClean="0">
                <a:solidFill>
                  <a:schemeClr val="accent1">
                    <a:lumMod val="75000"/>
                  </a:schemeClr>
                </a:solidFill>
              </a:rPr>
              <a:t>Funciones </a:t>
            </a:r>
            <a:br>
              <a:rPr lang="es-CL" b="1" dirty="0" smtClean="0">
                <a:solidFill>
                  <a:schemeClr val="accent1">
                    <a:lumMod val="75000"/>
                  </a:schemeClr>
                </a:solidFill>
              </a:rPr>
            </a:br>
            <a:r>
              <a:rPr lang="es-CL" b="1" dirty="0" smtClean="0">
                <a:solidFill>
                  <a:schemeClr val="accent1">
                    <a:lumMod val="75000"/>
                  </a:schemeClr>
                </a:solidFill>
              </a:rPr>
              <a:t>Odontólogo Gestor</a:t>
            </a:r>
            <a:r>
              <a:rPr lang="es-CL" dirty="0"/>
              <a:t/>
            </a:r>
            <a:br>
              <a:rPr lang="es-CL" dirty="0"/>
            </a:br>
            <a:endParaRPr lang="es-CL" dirty="0"/>
          </a:p>
        </p:txBody>
      </p:sp>
      <p:sp>
        <p:nvSpPr>
          <p:cNvPr id="3" name="Marcador de contenido 2"/>
          <p:cNvSpPr>
            <a:spLocks noGrp="1"/>
          </p:cNvSpPr>
          <p:nvPr>
            <p:ph idx="1"/>
          </p:nvPr>
        </p:nvSpPr>
        <p:spPr/>
        <p:txBody>
          <a:bodyPr>
            <a:normAutofit/>
          </a:bodyPr>
          <a:lstStyle/>
          <a:p>
            <a:endParaRPr lang="es-CL" dirty="0" smtClean="0"/>
          </a:p>
          <a:p>
            <a:pPr marL="914400" lvl="2" indent="0">
              <a:buNone/>
            </a:pPr>
            <a:endParaRPr lang="es-CL" sz="2400" dirty="0"/>
          </a:p>
        </p:txBody>
      </p:sp>
      <p:pic>
        <p:nvPicPr>
          <p:cNvPr id="4" name="Imagen 3"/>
          <p:cNvPicPr>
            <a:picLocks noChangeAspect="1"/>
          </p:cNvPicPr>
          <p:nvPr/>
        </p:nvPicPr>
        <p:blipFill>
          <a:blip r:embed="rId2"/>
          <a:stretch>
            <a:fillRect/>
          </a:stretch>
        </p:blipFill>
        <p:spPr>
          <a:xfrm>
            <a:off x="5602718" y="91257"/>
            <a:ext cx="4111186" cy="1666899"/>
          </a:xfrm>
          <a:prstGeom prst="rect">
            <a:avLst/>
          </a:prstGeom>
        </p:spPr>
      </p:pic>
      <p:sp>
        <p:nvSpPr>
          <p:cNvPr id="5" name="Rectángulo 4"/>
          <p:cNvSpPr/>
          <p:nvPr/>
        </p:nvSpPr>
        <p:spPr>
          <a:xfrm>
            <a:off x="1652155" y="2774373"/>
            <a:ext cx="7491845" cy="1200329"/>
          </a:xfrm>
          <a:prstGeom prst="rect">
            <a:avLst/>
          </a:prstGeom>
        </p:spPr>
        <p:txBody>
          <a:bodyPr wrap="square">
            <a:spAutoFit/>
          </a:bodyPr>
          <a:lstStyle/>
          <a:p>
            <a:pPr marL="285750" indent="-285750">
              <a:buFont typeface="Arial" panose="020B0604020202020204" pitchFamily="34" charset="0"/>
              <a:buChar char="•"/>
            </a:pPr>
            <a:r>
              <a:rPr lang="es-CL" sz="2400" dirty="0" smtClean="0"/>
              <a:t>Capacitar </a:t>
            </a:r>
            <a:r>
              <a:rPr lang="es-CL" sz="2400" dirty="0"/>
              <a:t>y actualizar a los odontólogos de su establecimiento APS acerca del mapa de derivación y los protocolos de referencia y </a:t>
            </a:r>
            <a:r>
              <a:rPr lang="es-CL" sz="2400" dirty="0" err="1"/>
              <a:t>contrarreferencia</a:t>
            </a:r>
            <a:r>
              <a:rPr lang="es-CL" sz="2400" dirty="0"/>
              <a:t> vigentes.</a:t>
            </a:r>
          </a:p>
        </p:txBody>
      </p:sp>
    </p:spTree>
    <p:extLst>
      <p:ext uri="{BB962C8B-B14F-4D97-AF65-F5344CB8AC3E}">
        <p14:creationId xmlns:p14="http://schemas.microsoft.com/office/powerpoint/2010/main" val="2737547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L" dirty="0"/>
          </a:p>
        </p:txBody>
      </p:sp>
      <p:sp>
        <p:nvSpPr>
          <p:cNvPr id="3" name="Marcador de contenido 2"/>
          <p:cNvSpPr>
            <a:spLocks noGrp="1"/>
          </p:cNvSpPr>
          <p:nvPr>
            <p:ph idx="1"/>
          </p:nvPr>
        </p:nvSpPr>
        <p:spPr/>
        <p:txBody>
          <a:bodyPr>
            <a:normAutofit/>
          </a:bodyPr>
          <a:lstStyle/>
          <a:p>
            <a:endParaRPr lang="es-CL" dirty="0" smtClean="0"/>
          </a:p>
          <a:p>
            <a:pPr marL="0" indent="0">
              <a:buNone/>
            </a:pPr>
            <a:r>
              <a:rPr lang="es-CL" sz="3200" dirty="0" smtClean="0">
                <a:solidFill>
                  <a:schemeClr val="accent1">
                    <a:lumMod val="75000"/>
                  </a:schemeClr>
                </a:solidFill>
              </a:rPr>
              <a:t>Actualización Mapa de Derivación</a:t>
            </a:r>
          </a:p>
          <a:p>
            <a:pPr marL="0" indent="0">
              <a:buNone/>
            </a:pPr>
            <a:r>
              <a:rPr lang="es-CL" dirty="0" smtClean="0"/>
              <a:t>Describe la derivación por especialidad y complejidad entre los establecimientos de la red. </a:t>
            </a:r>
          </a:p>
          <a:p>
            <a:pPr marL="0" indent="0">
              <a:buNone/>
            </a:pPr>
            <a:endParaRPr lang="es-CL" dirty="0"/>
          </a:p>
          <a:p>
            <a:r>
              <a:rPr lang="es-CL" dirty="0" smtClean="0"/>
              <a:t>Cada vez que se modifican las carteras de servicio se producen cambios en el mapa de derivación. </a:t>
            </a:r>
            <a:endParaRPr lang="es-CL" dirty="0"/>
          </a:p>
        </p:txBody>
      </p:sp>
      <p:pic>
        <p:nvPicPr>
          <p:cNvPr id="6" name="Imagen 5"/>
          <p:cNvPicPr>
            <a:picLocks noChangeAspect="1"/>
          </p:cNvPicPr>
          <p:nvPr/>
        </p:nvPicPr>
        <p:blipFill>
          <a:blip r:embed="rId2"/>
          <a:stretch>
            <a:fillRect/>
          </a:stretch>
        </p:blipFill>
        <p:spPr>
          <a:xfrm>
            <a:off x="4179163" y="91257"/>
            <a:ext cx="4111186" cy="1666899"/>
          </a:xfrm>
          <a:prstGeom prst="rect">
            <a:avLst/>
          </a:prstGeom>
        </p:spPr>
      </p:pic>
    </p:spTree>
    <p:extLst>
      <p:ext uri="{BB962C8B-B14F-4D97-AF65-F5344CB8AC3E}">
        <p14:creationId xmlns:p14="http://schemas.microsoft.com/office/powerpoint/2010/main" val="37851042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L"/>
          </a:p>
        </p:txBody>
      </p:sp>
      <p:sp>
        <p:nvSpPr>
          <p:cNvPr id="3" name="Marcador de contenido 2"/>
          <p:cNvSpPr>
            <a:spLocks noGrp="1"/>
          </p:cNvSpPr>
          <p:nvPr>
            <p:ph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pPr>
              <a:defRPr/>
            </a:pPr>
            <a:fld id="{B02C5537-D7B9-4A24-BF14-8D1BB8873525}" type="slidenum">
              <a:rPr lang="en-US" smtClean="0"/>
              <a:pPr>
                <a:defRPr/>
              </a:pPr>
              <a:t>15</a:t>
            </a:fld>
            <a:endParaRPr lang="en-US"/>
          </a:p>
        </p:txBody>
      </p:sp>
      <p:graphicFrame>
        <p:nvGraphicFramePr>
          <p:cNvPr id="5" name="Objeto 4"/>
          <p:cNvGraphicFramePr>
            <a:graphicFrameLocks noChangeAspect="1"/>
          </p:cNvGraphicFramePr>
          <p:nvPr>
            <p:extLst/>
          </p:nvPr>
        </p:nvGraphicFramePr>
        <p:xfrm>
          <a:off x="1775521" y="620687"/>
          <a:ext cx="8729133" cy="6100788"/>
        </p:xfrm>
        <a:graphic>
          <a:graphicData uri="http://schemas.openxmlformats.org/presentationml/2006/ole">
            <mc:AlternateContent xmlns:mc="http://schemas.openxmlformats.org/markup-compatibility/2006">
              <mc:Choice xmlns:v="urn:schemas-microsoft-com:vml" Requires="v">
                <p:oleObj spid="_x0000_s1036" name="Worksheet" r:id="rId3" imgW="9820343" imgH="4009935" progId="Excel.Sheet.12">
                  <p:embed/>
                </p:oleObj>
              </mc:Choice>
              <mc:Fallback>
                <p:oleObj name="Worksheet" r:id="rId3" imgW="9820343" imgH="4009935" progId="Excel.Sheet.12">
                  <p:embed/>
                  <p:pic>
                    <p:nvPicPr>
                      <p:cNvPr id="0" name=""/>
                      <p:cNvPicPr/>
                      <p:nvPr/>
                    </p:nvPicPr>
                    <p:blipFill>
                      <a:blip r:embed="rId4"/>
                      <a:stretch>
                        <a:fillRect/>
                      </a:stretch>
                    </p:blipFill>
                    <p:spPr>
                      <a:xfrm>
                        <a:off x="1775521" y="620687"/>
                        <a:ext cx="8729133" cy="6100788"/>
                      </a:xfrm>
                      <a:prstGeom prst="rect">
                        <a:avLst/>
                      </a:prstGeom>
                    </p:spPr>
                  </p:pic>
                </p:oleObj>
              </mc:Fallback>
            </mc:AlternateContent>
          </a:graphicData>
        </a:graphic>
      </p:graphicFrame>
    </p:spTree>
    <p:extLst>
      <p:ext uri="{BB962C8B-B14F-4D97-AF65-F5344CB8AC3E}">
        <p14:creationId xmlns:p14="http://schemas.microsoft.com/office/powerpoint/2010/main" val="2591805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L" sz="3600" b="1" dirty="0" smtClean="0">
                <a:solidFill>
                  <a:schemeClr val="accent1">
                    <a:lumMod val="75000"/>
                  </a:schemeClr>
                </a:solidFill>
              </a:rPr>
              <a:t>Funciones </a:t>
            </a:r>
            <a:r>
              <a:rPr lang="es-CL" sz="3600" b="1" dirty="0">
                <a:solidFill>
                  <a:schemeClr val="accent1">
                    <a:lumMod val="75000"/>
                  </a:schemeClr>
                </a:solidFill>
              </a:rPr>
              <a:t>del Contralor </a:t>
            </a:r>
            <a:r>
              <a:rPr lang="es-CL" sz="3600" b="1" dirty="0" smtClean="0">
                <a:solidFill>
                  <a:schemeClr val="accent1">
                    <a:lumMod val="75000"/>
                  </a:schemeClr>
                </a:solidFill>
              </a:rPr>
              <a:t>en </a:t>
            </a:r>
            <a:br>
              <a:rPr lang="es-CL" sz="3600" b="1" dirty="0" smtClean="0">
                <a:solidFill>
                  <a:schemeClr val="accent1">
                    <a:lumMod val="75000"/>
                  </a:schemeClr>
                </a:solidFill>
              </a:rPr>
            </a:br>
            <a:r>
              <a:rPr lang="es-CL" sz="3600" b="1" dirty="0" smtClean="0">
                <a:solidFill>
                  <a:schemeClr val="accent1">
                    <a:lumMod val="75000"/>
                  </a:schemeClr>
                </a:solidFill>
              </a:rPr>
              <a:t>establecimiento </a:t>
            </a:r>
            <a:r>
              <a:rPr lang="es-CL" sz="3600" b="1" dirty="0">
                <a:solidFill>
                  <a:schemeClr val="accent1">
                    <a:lumMod val="75000"/>
                  </a:schemeClr>
                </a:solidFill>
              </a:rPr>
              <a:t>de destino:</a:t>
            </a:r>
            <a:endParaRPr lang="es-CL" sz="3600" b="1" dirty="0">
              <a:solidFill>
                <a:schemeClr val="accent1">
                  <a:lumMod val="75000"/>
                </a:schemeClr>
              </a:solidFill>
            </a:endParaRPr>
          </a:p>
        </p:txBody>
      </p:sp>
      <p:sp>
        <p:nvSpPr>
          <p:cNvPr id="3" name="Marcador de contenido 2"/>
          <p:cNvSpPr>
            <a:spLocks noGrp="1"/>
          </p:cNvSpPr>
          <p:nvPr>
            <p:ph idx="1"/>
          </p:nvPr>
        </p:nvSpPr>
        <p:spPr/>
        <p:txBody>
          <a:bodyPr>
            <a:normAutofit lnSpcReduction="10000"/>
          </a:bodyPr>
          <a:lstStyle/>
          <a:p>
            <a:endParaRPr lang="es-CL" dirty="0" smtClean="0"/>
          </a:p>
          <a:p>
            <a:pPr marL="0" indent="0">
              <a:buNone/>
            </a:pPr>
            <a:r>
              <a:rPr lang="es-CL" sz="3000" dirty="0"/>
              <a:t>1)	Las SIC ingresadas a lista de espera (LE), son revisadas, por Odontólogo Especialista Contralor, quien evalúa la pertinencia y asigna una priorización. El resultado de este paso puede ser</a:t>
            </a:r>
            <a:r>
              <a:rPr lang="es-CL" sz="3000" dirty="0" smtClean="0"/>
              <a:t>:</a:t>
            </a:r>
            <a:endParaRPr lang="es-CL" sz="3000" dirty="0"/>
          </a:p>
          <a:p>
            <a:pPr marL="0" indent="0">
              <a:buNone/>
            </a:pPr>
            <a:r>
              <a:rPr lang="es-CL" sz="3000" b="1" u="sng" dirty="0">
                <a:solidFill>
                  <a:schemeClr val="accent1">
                    <a:lumMod val="75000"/>
                  </a:schemeClr>
                </a:solidFill>
              </a:rPr>
              <a:t>Acepta</a:t>
            </a:r>
            <a:r>
              <a:rPr lang="es-CL" sz="3000" dirty="0"/>
              <a:t> la SIC, declarándola pertinente. La Solicitud queda en </a:t>
            </a:r>
            <a:r>
              <a:rPr lang="es-CL" sz="3000" dirty="0" smtClean="0"/>
              <a:t>estado “</a:t>
            </a:r>
            <a:r>
              <a:rPr lang="es-CL" sz="3000" dirty="0"/>
              <a:t>Pendiente Citación”, en forma paralela se le asigna una prioridad clínica a la solicitud</a:t>
            </a:r>
            <a:r>
              <a:rPr lang="es-CL" sz="3000" dirty="0" smtClean="0"/>
              <a:t>.</a:t>
            </a:r>
            <a:endParaRPr lang="es-CL" sz="3000" dirty="0"/>
          </a:p>
          <a:p>
            <a:pPr marL="0" indent="0">
              <a:buNone/>
            </a:pPr>
            <a:r>
              <a:rPr lang="es-CL" sz="3000" b="1" dirty="0">
                <a:solidFill>
                  <a:schemeClr val="accent1">
                    <a:lumMod val="75000"/>
                  </a:schemeClr>
                </a:solidFill>
              </a:rPr>
              <a:t>Rechaza</a:t>
            </a:r>
            <a:r>
              <a:rPr lang="es-CL" sz="3000" dirty="0"/>
              <a:t>da por Especialista, la solicitud queda “Egresada” de la Lista de Espera por No Pertinencia y es re-enviada al establecimiento de origen.</a:t>
            </a:r>
          </a:p>
          <a:p>
            <a:pPr marL="0" indent="0">
              <a:buNone/>
            </a:pPr>
            <a:endParaRPr lang="es-CL" sz="3200" dirty="0">
              <a:solidFill>
                <a:schemeClr val="accent1">
                  <a:lumMod val="75000"/>
                </a:schemeClr>
              </a:solidFill>
            </a:endParaRPr>
          </a:p>
          <a:p>
            <a:endParaRPr lang="es-CL" dirty="0"/>
          </a:p>
        </p:txBody>
      </p:sp>
      <p:pic>
        <p:nvPicPr>
          <p:cNvPr id="4" name="Imagen 3"/>
          <p:cNvPicPr>
            <a:picLocks noChangeAspect="1"/>
          </p:cNvPicPr>
          <p:nvPr/>
        </p:nvPicPr>
        <p:blipFill>
          <a:blip r:embed="rId2"/>
          <a:stretch>
            <a:fillRect/>
          </a:stretch>
        </p:blipFill>
        <p:spPr>
          <a:xfrm>
            <a:off x="6610635" y="23789"/>
            <a:ext cx="4111186" cy="1666899"/>
          </a:xfrm>
          <a:prstGeom prst="rect">
            <a:avLst/>
          </a:prstGeom>
        </p:spPr>
      </p:pic>
    </p:spTree>
    <p:extLst>
      <p:ext uri="{BB962C8B-B14F-4D97-AF65-F5344CB8AC3E}">
        <p14:creationId xmlns:p14="http://schemas.microsoft.com/office/powerpoint/2010/main" val="6869997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L" sz="3600" b="1" dirty="0" smtClean="0">
                <a:solidFill>
                  <a:schemeClr val="accent1">
                    <a:lumMod val="75000"/>
                  </a:schemeClr>
                </a:solidFill>
              </a:rPr>
              <a:t>Funciones </a:t>
            </a:r>
            <a:r>
              <a:rPr lang="es-CL" sz="3600" b="1" dirty="0">
                <a:solidFill>
                  <a:schemeClr val="accent1">
                    <a:lumMod val="75000"/>
                  </a:schemeClr>
                </a:solidFill>
              </a:rPr>
              <a:t>del Contralor </a:t>
            </a:r>
            <a:r>
              <a:rPr lang="es-CL" sz="3600" b="1" dirty="0" smtClean="0">
                <a:solidFill>
                  <a:schemeClr val="accent1">
                    <a:lumMod val="75000"/>
                  </a:schemeClr>
                </a:solidFill>
              </a:rPr>
              <a:t>en </a:t>
            </a:r>
            <a:br>
              <a:rPr lang="es-CL" sz="3600" b="1" dirty="0" smtClean="0">
                <a:solidFill>
                  <a:schemeClr val="accent1">
                    <a:lumMod val="75000"/>
                  </a:schemeClr>
                </a:solidFill>
              </a:rPr>
            </a:br>
            <a:r>
              <a:rPr lang="es-CL" sz="3600" b="1" dirty="0" smtClean="0">
                <a:solidFill>
                  <a:schemeClr val="accent1">
                    <a:lumMod val="75000"/>
                  </a:schemeClr>
                </a:solidFill>
              </a:rPr>
              <a:t>establecimiento </a:t>
            </a:r>
            <a:r>
              <a:rPr lang="es-CL" sz="3600" b="1" dirty="0">
                <a:solidFill>
                  <a:schemeClr val="accent1">
                    <a:lumMod val="75000"/>
                  </a:schemeClr>
                </a:solidFill>
              </a:rPr>
              <a:t>de destino:</a:t>
            </a:r>
            <a:endParaRPr lang="es-CL" sz="3600" b="1" dirty="0">
              <a:solidFill>
                <a:schemeClr val="accent1">
                  <a:lumMod val="75000"/>
                </a:schemeClr>
              </a:solidFill>
            </a:endParaRPr>
          </a:p>
        </p:txBody>
      </p:sp>
      <p:sp>
        <p:nvSpPr>
          <p:cNvPr id="3" name="Marcador de contenido 2"/>
          <p:cNvSpPr>
            <a:spLocks noGrp="1"/>
          </p:cNvSpPr>
          <p:nvPr>
            <p:ph idx="1"/>
          </p:nvPr>
        </p:nvSpPr>
        <p:spPr/>
        <p:txBody>
          <a:bodyPr>
            <a:normAutofit/>
          </a:bodyPr>
          <a:lstStyle/>
          <a:p>
            <a:endParaRPr lang="es-CL" dirty="0" smtClean="0"/>
          </a:p>
          <a:p>
            <a:r>
              <a:rPr lang="es-CL" dirty="0" smtClean="0"/>
              <a:t>La </a:t>
            </a:r>
            <a:r>
              <a:rPr lang="es-CL" dirty="0"/>
              <a:t>agenda </a:t>
            </a:r>
            <a:r>
              <a:rPr lang="es-CL" dirty="0" smtClean="0"/>
              <a:t>se debe gestionar en </a:t>
            </a:r>
            <a:r>
              <a:rPr lang="es-CL" dirty="0"/>
              <a:t>base a la </a:t>
            </a:r>
            <a:r>
              <a:rPr lang="es-CL" dirty="0" smtClean="0"/>
              <a:t>priorización </a:t>
            </a:r>
            <a:r>
              <a:rPr lang="es-CL" dirty="0"/>
              <a:t>de cada derivación según criterios indicados en </a:t>
            </a:r>
            <a:r>
              <a:rPr lang="es-CL" dirty="0" smtClean="0"/>
              <a:t>el Protocolo de Referencia y </a:t>
            </a:r>
            <a:r>
              <a:rPr lang="es-CL" dirty="0" err="1" smtClean="0"/>
              <a:t>Contrarreferencia</a:t>
            </a:r>
            <a:r>
              <a:rPr lang="es-CL" dirty="0" smtClean="0"/>
              <a:t> respectivo.</a:t>
            </a:r>
            <a:endParaRPr lang="es-CL" dirty="0"/>
          </a:p>
        </p:txBody>
      </p:sp>
      <p:pic>
        <p:nvPicPr>
          <p:cNvPr id="5" name="Marcador de contenido 4"/>
          <p:cNvPicPr>
            <a:picLocks noChangeAspect="1"/>
          </p:cNvPicPr>
          <p:nvPr/>
        </p:nvPicPr>
        <p:blipFill>
          <a:blip r:embed="rId2"/>
          <a:stretch>
            <a:fillRect/>
          </a:stretch>
        </p:blipFill>
        <p:spPr>
          <a:xfrm>
            <a:off x="6574849" y="250825"/>
            <a:ext cx="3977649" cy="1952048"/>
          </a:xfrm>
          <a:prstGeom prst="rect">
            <a:avLst/>
          </a:prstGeom>
        </p:spPr>
      </p:pic>
    </p:spTree>
    <p:extLst>
      <p:ext uri="{BB962C8B-B14F-4D97-AF65-F5344CB8AC3E}">
        <p14:creationId xmlns:p14="http://schemas.microsoft.com/office/powerpoint/2010/main" val="1475345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L" sz="3600" b="1" dirty="0">
                <a:solidFill>
                  <a:schemeClr val="accent1">
                    <a:lumMod val="75000"/>
                  </a:schemeClr>
                </a:solidFill>
              </a:rPr>
              <a:t>Derivaciones del nivel secundario </a:t>
            </a:r>
            <a:r>
              <a:rPr lang="es-CL" sz="3600" b="1" dirty="0" smtClean="0">
                <a:solidFill>
                  <a:schemeClr val="accent1">
                    <a:lumMod val="75000"/>
                  </a:schemeClr>
                </a:solidFill>
              </a:rPr>
              <a:t/>
            </a:r>
            <a:br>
              <a:rPr lang="es-CL" sz="3600" b="1" dirty="0" smtClean="0">
                <a:solidFill>
                  <a:schemeClr val="accent1">
                    <a:lumMod val="75000"/>
                  </a:schemeClr>
                </a:solidFill>
              </a:rPr>
            </a:br>
            <a:r>
              <a:rPr lang="es-CL" sz="3600" b="1" dirty="0" smtClean="0">
                <a:solidFill>
                  <a:schemeClr val="accent1">
                    <a:lumMod val="75000"/>
                  </a:schemeClr>
                </a:solidFill>
              </a:rPr>
              <a:t>a especialidades </a:t>
            </a:r>
            <a:r>
              <a:rPr lang="es-CL" sz="3600" b="1" dirty="0">
                <a:solidFill>
                  <a:schemeClr val="accent1">
                    <a:lumMod val="75000"/>
                  </a:schemeClr>
                </a:solidFill>
              </a:rPr>
              <a:t>odontológicas: </a:t>
            </a:r>
            <a:endParaRPr lang="es-CL" sz="3600" b="1" dirty="0">
              <a:solidFill>
                <a:schemeClr val="accent1">
                  <a:lumMod val="75000"/>
                </a:schemeClr>
              </a:solidFill>
            </a:endParaRPr>
          </a:p>
        </p:txBody>
      </p:sp>
      <p:sp>
        <p:nvSpPr>
          <p:cNvPr id="3" name="Marcador de contenido 2"/>
          <p:cNvSpPr>
            <a:spLocks noGrp="1"/>
          </p:cNvSpPr>
          <p:nvPr>
            <p:ph idx="1"/>
          </p:nvPr>
        </p:nvSpPr>
        <p:spPr/>
        <p:txBody>
          <a:bodyPr>
            <a:normAutofit/>
          </a:bodyPr>
          <a:lstStyle/>
          <a:p>
            <a:endParaRPr lang="es-CL" dirty="0" smtClean="0"/>
          </a:p>
          <a:p>
            <a:r>
              <a:rPr lang="es-CL" dirty="0" smtClean="0"/>
              <a:t>Éstas </a:t>
            </a:r>
            <a:r>
              <a:rPr lang="es-CL" dirty="0"/>
              <a:t>podrán ser:</a:t>
            </a:r>
          </a:p>
          <a:p>
            <a:pPr marL="0" indent="0">
              <a:buNone/>
            </a:pPr>
            <a:r>
              <a:rPr lang="es-CL" dirty="0"/>
              <a:t>1)	De especialidad odontológica a otra especialidad odontológica</a:t>
            </a:r>
          </a:p>
          <a:p>
            <a:pPr marL="0" indent="0">
              <a:buNone/>
            </a:pPr>
            <a:r>
              <a:rPr lang="es-CL" dirty="0"/>
              <a:t>2)	De médico especialista a odontólogo especialista</a:t>
            </a:r>
          </a:p>
          <a:p>
            <a:endParaRPr lang="es-CL" dirty="0"/>
          </a:p>
          <a:p>
            <a:pPr marL="0" indent="0">
              <a:buNone/>
            </a:pPr>
            <a:r>
              <a:rPr lang="es-CL" dirty="0" smtClean="0"/>
              <a:t> </a:t>
            </a:r>
            <a:endParaRPr lang="es-CL" dirty="0"/>
          </a:p>
          <a:p>
            <a:endParaRPr lang="es-CL" dirty="0"/>
          </a:p>
          <a:p>
            <a:endParaRPr lang="es-CL" dirty="0"/>
          </a:p>
          <a:p>
            <a:endParaRPr lang="es-CL" dirty="0"/>
          </a:p>
        </p:txBody>
      </p:sp>
      <p:pic>
        <p:nvPicPr>
          <p:cNvPr id="6" name="Marcador de contenido 3"/>
          <p:cNvPicPr>
            <a:picLocks noChangeAspect="1"/>
          </p:cNvPicPr>
          <p:nvPr/>
        </p:nvPicPr>
        <p:blipFill>
          <a:blip r:embed="rId2"/>
          <a:stretch>
            <a:fillRect/>
          </a:stretch>
        </p:blipFill>
        <p:spPr>
          <a:xfrm>
            <a:off x="7368630" y="344701"/>
            <a:ext cx="4010965" cy="2169899"/>
          </a:xfrm>
          <a:prstGeom prst="rect">
            <a:avLst/>
          </a:prstGeom>
        </p:spPr>
      </p:pic>
    </p:spTree>
    <p:extLst>
      <p:ext uri="{BB962C8B-B14F-4D97-AF65-F5344CB8AC3E}">
        <p14:creationId xmlns:p14="http://schemas.microsoft.com/office/powerpoint/2010/main" val="31193677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L" sz="3600" b="1" dirty="0">
                <a:solidFill>
                  <a:schemeClr val="accent1">
                    <a:lumMod val="75000"/>
                  </a:schemeClr>
                </a:solidFill>
              </a:rPr>
              <a:t>Derivaciones del nivel secundario a </a:t>
            </a:r>
            <a:r>
              <a:rPr lang="es-CL" sz="3600" b="1" dirty="0" smtClean="0">
                <a:solidFill>
                  <a:schemeClr val="accent1">
                    <a:lumMod val="75000"/>
                  </a:schemeClr>
                </a:solidFill>
              </a:rPr>
              <a:t/>
            </a:r>
            <a:br>
              <a:rPr lang="es-CL" sz="3600" b="1" dirty="0" smtClean="0">
                <a:solidFill>
                  <a:schemeClr val="accent1">
                    <a:lumMod val="75000"/>
                  </a:schemeClr>
                </a:solidFill>
              </a:rPr>
            </a:br>
            <a:r>
              <a:rPr lang="es-CL" sz="3600" b="1" dirty="0" smtClean="0">
                <a:solidFill>
                  <a:schemeClr val="accent1">
                    <a:lumMod val="75000"/>
                  </a:schemeClr>
                </a:solidFill>
              </a:rPr>
              <a:t>especialidades </a:t>
            </a:r>
            <a:r>
              <a:rPr lang="es-CL" sz="3600" b="1" dirty="0">
                <a:solidFill>
                  <a:schemeClr val="accent1">
                    <a:lumMod val="75000"/>
                  </a:schemeClr>
                </a:solidFill>
              </a:rPr>
              <a:t>odontológicas: </a:t>
            </a:r>
            <a:endParaRPr lang="es-CL" sz="3600" b="1" dirty="0">
              <a:solidFill>
                <a:schemeClr val="accent1">
                  <a:lumMod val="75000"/>
                </a:schemeClr>
              </a:solidFill>
            </a:endParaRPr>
          </a:p>
        </p:txBody>
      </p:sp>
      <p:sp>
        <p:nvSpPr>
          <p:cNvPr id="3" name="Marcador de contenido 2"/>
          <p:cNvSpPr>
            <a:spLocks noGrp="1"/>
          </p:cNvSpPr>
          <p:nvPr>
            <p:ph idx="1"/>
          </p:nvPr>
        </p:nvSpPr>
        <p:spPr/>
        <p:txBody>
          <a:bodyPr>
            <a:normAutofit fontScale="92500" lnSpcReduction="10000"/>
          </a:bodyPr>
          <a:lstStyle/>
          <a:p>
            <a:endParaRPr lang="es-CL" dirty="0" smtClean="0"/>
          </a:p>
          <a:p>
            <a:endParaRPr lang="es-CL" dirty="0" smtClean="0"/>
          </a:p>
          <a:p>
            <a:r>
              <a:rPr lang="es-CL" sz="2600" dirty="0"/>
              <a:t>Las derivaciones deben cumplir con el mismo protocolo establecido </a:t>
            </a:r>
            <a:r>
              <a:rPr lang="es-CL" sz="2600" dirty="0" smtClean="0"/>
              <a:t>en cuanto a </a:t>
            </a:r>
            <a:r>
              <a:rPr lang="es-CL" sz="2600" b="1" dirty="0" smtClean="0"/>
              <a:t>completitud </a:t>
            </a:r>
            <a:r>
              <a:rPr lang="es-CL" sz="2600" b="1" dirty="0"/>
              <a:t>de datos, pertinencia clínica y </a:t>
            </a:r>
            <a:r>
              <a:rPr lang="es-CL" sz="2600" b="1" dirty="0" smtClean="0"/>
              <a:t>administrativa</a:t>
            </a:r>
            <a:r>
              <a:rPr lang="es-CL" sz="2600" dirty="0" smtClean="0"/>
              <a:t>. Posteriormente </a:t>
            </a:r>
            <a:r>
              <a:rPr lang="es-CL" sz="2600" dirty="0"/>
              <a:t>el contralor de la especialidad deberá revisar la pertinencia de éstas y </a:t>
            </a:r>
            <a:r>
              <a:rPr lang="es-CL" sz="2600" b="1" dirty="0"/>
              <a:t>aceptarlas o rechazarlas</a:t>
            </a:r>
            <a:r>
              <a:rPr lang="es-CL" sz="2600" dirty="0"/>
              <a:t> según corresponda. En caso de que la interconsulta, no cumpla con protocolo mínimo, tales como: presencia de lesiones de caries no tratadas, enfermedad periodontal no controlada u otras situaciones clínicas que </a:t>
            </a:r>
            <a:r>
              <a:rPr lang="es-CL" sz="2600" b="1" dirty="0"/>
              <a:t>requieren manejo previo</a:t>
            </a:r>
            <a:r>
              <a:rPr lang="es-CL" sz="2600" dirty="0"/>
              <a:t>, la interconsulta deberá ser enviada a APS para su resolución y posterior derivación desde este nivel a la atención secundaria.</a:t>
            </a:r>
          </a:p>
          <a:p>
            <a:endParaRPr lang="es-CL" dirty="0"/>
          </a:p>
          <a:p>
            <a:pPr marL="0" indent="0">
              <a:buNone/>
            </a:pPr>
            <a:r>
              <a:rPr lang="es-CL" dirty="0" smtClean="0"/>
              <a:t> </a:t>
            </a:r>
            <a:endParaRPr lang="es-CL" dirty="0"/>
          </a:p>
          <a:p>
            <a:endParaRPr lang="es-CL" dirty="0"/>
          </a:p>
          <a:p>
            <a:endParaRPr lang="es-CL" dirty="0"/>
          </a:p>
          <a:p>
            <a:endParaRPr lang="es-CL" dirty="0"/>
          </a:p>
        </p:txBody>
      </p:sp>
      <p:pic>
        <p:nvPicPr>
          <p:cNvPr id="6" name="Marcador de contenido 3"/>
          <p:cNvPicPr>
            <a:picLocks noChangeAspect="1"/>
          </p:cNvPicPr>
          <p:nvPr/>
        </p:nvPicPr>
        <p:blipFill>
          <a:blip r:embed="rId2"/>
          <a:stretch>
            <a:fillRect/>
          </a:stretch>
        </p:blipFill>
        <p:spPr>
          <a:xfrm>
            <a:off x="7368630" y="344701"/>
            <a:ext cx="4010965" cy="2169899"/>
          </a:xfrm>
          <a:prstGeom prst="rect">
            <a:avLst/>
          </a:prstGeom>
        </p:spPr>
      </p:pic>
    </p:spTree>
    <p:extLst>
      <p:ext uri="{BB962C8B-B14F-4D97-AF65-F5344CB8AC3E}">
        <p14:creationId xmlns:p14="http://schemas.microsoft.com/office/powerpoint/2010/main" val="20442873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L" sz="3600" b="1" dirty="0" smtClean="0">
                <a:solidFill>
                  <a:schemeClr val="accent1">
                    <a:lumMod val="75000"/>
                  </a:schemeClr>
                </a:solidFill>
              </a:rPr>
              <a:t>Monitoreo de la Gestión:</a:t>
            </a:r>
            <a:endParaRPr lang="es-CL" sz="3600" b="1" dirty="0">
              <a:solidFill>
                <a:schemeClr val="accent1">
                  <a:lumMod val="75000"/>
                </a:schemeClr>
              </a:solidFill>
            </a:endParaRPr>
          </a:p>
        </p:txBody>
      </p:sp>
      <p:sp>
        <p:nvSpPr>
          <p:cNvPr id="3" name="Marcador de contenido 2"/>
          <p:cNvSpPr>
            <a:spLocks noGrp="1"/>
          </p:cNvSpPr>
          <p:nvPr>
            <p:ph idx="1"/>
          </p:nvPr>
        </p:nvSpPr>
        <p:spPr/>
        <p:txBody>
          <a:bodyPr>
            <a:normAutofit/>
          </a:bodyPr>
          <a:lstStyle/>
          <a:p>
            <a:endParaRPr lang="es-CL" dirty="0" smtClean="0"/>
          </a:p>
          <a:p>
            <a:r>
              <a:rPr lang="es-CL" dirty="0" smtClean="0"/>
              <a:t>Evolución % Pertinencia de las SIC</a:t>
            </a:r>
          </a:p>
          <a:p>
            <a:r>
              <a:rPr lang="es-CL" dirty="0" smtClean="0"/>
              <a:t>N° SIC revisadas</a:t>
            </a:r>
          </a:p>
          <a:p>
            <a:r>
              <a:rPr lang="es-CL" dirty="0" smtClean="0"/>
              <a:t>N° SIC gestionadas</a:t>
            </a:r>
            <a:endParaRPr lang="es-CL" dirty="0"/>
          </a:p>
        </p:txBody>
      </p:sp>
      <p:pic>
        <p:nvPicPr>
          <p:cNvPr id="4" name="Imagen 3"/>
          <p:cNvPicPr>
            <a:picLocks noChangeAspect="1"/>
          </p:cNvPicPr>
          <p:nvPr/>
        </p:nvPicPr>
        <p:blipFill>
          <a:blip r:embed="rId2"/>
          <a:stretch>
            <a:fillRect/>
          </a:stretch>
        </p:blipFill>
        <p:spPr>
          <a:xfrm>
            <a:off x="6610635" y="23789"/>
            <a:ext cx="4111186" cy="1666899"/>
          </a:xfrm>
          <a:prstGeom prst="rect">
            <a:avLst/>
          </a:prstGeom>
        </p:spPr>
      </p:pic>
    </p:spTree>
    <p:extLst>
      <p:ext uri="{BB962C8B-B14F-4D97-AF65-F5344CB8AC3E}">
        <p14:creationId xmlns:p14="http://schemas.microsoft.com/office/powerpoint/2010/main" val="27568862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L" sz="3600" b="1" dirty="0" smtClean="0"/>
              <a:t>Tareas en ámbito CNE médica</a:t>
            </a:r>
            <a:endParaRPr lang="es-CL" sz="3600" b="1" dirty="0"/>
          </a:p>
        </p:txBody>
      </p:sp>
      <p:sp>
        <p:nvSpPr>
          <p:cNvPr id="3" name="Marcador de contenido 2"/>
          <p:cNvSpPr>
            <a:spLocks noGrp="1"/>
          </p:cNvSpPr>
          <p:nvPr>
            <p:ph idx="1"/>
          </p:nvPr>
        </p:nvSpPr>
        <p:spPr/>
        <p:txBody>
          <a:bodyPr>
            <a:normAutofit/>
          </a:bodyPr>
          <a:lstStyle/>
          <a:p>
            <a:endParaRPr lang="es-CL" dirty="0" smtClean="0"/>
          </a:p>
          <a:p>
            <a:pPr marL="0" indent="0">
              <a:buNone/>
            </a:pPr>
            <a:r>
              <a:rPr lang="es-CL" sz="3200" dirty="0" smtClean="0">
                <a:solidFill>
                  <a:schemeClr val="accent1">
                    <a:lumMod val="75000"/>
                  </a:schemeClr>
                </a:solidFill>
              </a:rPr>
              <a:t>Aumento de las altas en establecimientos de nivel secundario</a:t>
            </a:r>
          </a:p>
          <a:p>
            <a:pPr marL="0" indent="0">
              <a:buNone/>
            </a:pPr>
            <a:r>
              <a:rPr lang="es-CL" sz="3200" dirty="0" smtClean="0"/>
              <a:t>Evidenciar el “tiraje de la chimenea”</a:t>
            </a:r>
          </a:p>
          <a:p>
            <a:r>
              <a:rPr lang="es-CL" dirty="0" smtClean="0"/>
              <a:t>Porcentaje </a:t>
            </a:r>
            <a:r>
              <a:rPr lang="es-CL" dirty="0" smtClean="0"/>
              <a:t>inferior al 1% el 2018</a:t>
            </a:r>
          </a:p>
          <a:p>
            <a:r>
              <a:rPr lang="es-CL" dirty="0" smtClean="0"/>
              <a:t>5,6% </a:t>
            </a:r>
            <a:r>
              <a:rPr lang="es-CL" dirty="0" smtClean="0"/>
              <a:t>el </a:t>
            </a:r>
            <a:r>
              <a:rPr lang="es-CL" dirty="0" smtClean="0"/>
              <a:t>2019.</a:t>
            </a:r>
          </a:p>
          <a:p>
            <a:r>
              <a:rPr lang="es-CL" dirty="0"/>
              <a:t>Se espera llegar al 10% el 2019.</a:t>
            </a:r>
          </a:p>
          <a:p>
            <a:endParaRPr lang="es-CL" dirty="0"/>
          </a:p>
        </p:txBody>
      </p:sp>
      <p:pic>
        <p:nvPicPr>
          <p:cNvPr id="4" name="Imagen 3"/>
          <p:cNvPicPr>
            <a:picLocks noChangeAspect="1"/>
          </p:cNvPicPr>
          <p:nvPr/>
        </p:nvPicPr>
        <p:blipFill>
          <a:blip r:embed="rId2"/>
          <a:stretch>
            <a:fillRect/>
          </a:stretch>
        </p:blipFill>
        <p:spPr>
          <a:xfrm>
            <a:off x="6639941" y="489816"/>
            <a:ext cx="4111186" cy="1666899"/>
          </a:xfrm>
          <a:prstGeom prst="rect">
            <a:avLst/>
          </a:prstGeom>
        </p:spPr>
      </p:pic>
    </p:spTree>
    <p:extLst>
      <p:ext uri="{BB962C8B-B14F-4D97-AF65-F5344CB8AC3E}">
        <p14:creationId xmlns:p14="http://schemas.microsoft.com/office/powerpoint/2010/main" val="22678832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L" sz="3600" b="1" dirty="0"/>
              <a:t>Tareas en ámbito CNE médica</a:t>
            </a:r>
            <a:endParaRPr lang="es-CL" sz="3600" b="1" dirty="0"/>
          </a:p>
        </p:txBody>
      </p:sp>
      <p:sp>
        <p:nvSpPr>
          <p:cNvPr id="3" name="Marcador de contenido 2"/>
          <p:cNvSpPr>
            <a:spLocks noGrp="1"/>
          </p:cNvSpPr>
          <p:nvPr>
            <p:ph idx="1"/>
          </p:nvPr>
        </p:nvSpPr>
        <p:spPr/>
        <p:txBody>
          <a:bodyPr>
            <a:normAutofit fontScale="92500" lnSpcReduction="10000"/>
          </a:bodyPr>
          <a:lstStyle/>
          <a:p>
            <a:endParaRPr lang="es-CL" dirty="0" smtClean="0"/>
          </a:p>
          <a:p>
            <a:pPr marL="0" indent="0">
              <a:buNone/>
            </a:pPr>
            <a:r>
              <a:rPr lang="es-CL" sz="3200" dirty="0" smtClean="0">
                <a:solidFill>
                  <a:schemeClr val="accent1">
                    <a:lumMod val="75000"/>
                  </a:schemeClr>
                </a:solidFill>
              </a:rPr>
              <a:t>Disminuir los “No se presenta” (NSP)</a:t>
            </a:r>
          </a:p>
          <a:p>
            <a:pPr marL="0" indent="0">
              <a:buNone/>
            </a:pPr>
            <a:r>
              <a:rPr lang="es-CL" sz="3200" dirty="0" smtClean="0"/>
              <a:t>Mejora la eficiencia en el uso de la hora especialista</a:t>
            </a:r>
          </a:p>
          <a:p>
            <a:pPr marL="0" indent="0">
              <a:buNone/>
            </a:pPr>
            <a:endParaRPr lang="es-CL" sz="3200" dirty="0" smtClean="0"/>
          </a:p>
          <a:p>
            <a:r>
              <a:rPr lang="es-CL" dirty="0" smtClean="0"/>
              <a:t>21,9% el 2018</a:t>
            </a:r>
          </a:p>
          <a:p>
            <a:r>
              <a:rPr lang="es-CL" dirty="0" smtClean="0"/>
              <a:t>Se espera llegar al 19,7% el </a:t>
            </a:r>
            <a:r>
              <a:rPr lang="es-CL" dirty="0" smtClean="0"/>
              <a:t>2019</a:t>
            </a:r>
          </a:p>
          <a:p>
            <a:r>
              <a:rPr lang="es-CL" dirty="0"/>
              <a:t>Se espera llegar al </a:t>
            </a:r>
            <a:r>
              <a:rPr lang="es-CL" dirty="0" smtClean="0"/>
              <a:t>15% </a:t>
            </a:r>
            <a:r>
              <a:rPr lang="es-CL" dirty="0"/>
              <a:t>el </a:t>
            </a:r>
            <a:r>
              <a:rPr lang="es-CL" dirty="0" smtClean="0"/>
              <a:t>2020</a:t>
            </a:r>
            <a:endParaRPr lang="es-CL" dirty="0"/>
          </a:p>
          <a:p>
            <a:endParaRPr lang="es-CL" dirty="0" smtClean="0"/>
          </a:p>
          <a:p>
            <a:r>
              <a:rPr lang="es-CL" dirty="0" smtClean="0"/>
              <a:t>Aplica para CNE y controles</a:t>
            </a:r>
            <a:endParaRPr lang="es-CL" dirty="0"/>
          </a:p>
        </p:txBody>
      </p:sp>
      <p:pic>
        <p:nvPicPr>
          <p:cNvPr id="4" name="Imagen 3"/>
          <p:cNvPicPr>
            <a:picLocks noChangeAspect="1"/>
          </p:cNvPicPr>
          <p:nvPr/>
        </p:nvPicPr>
        <p:blipFill>
          <a:blip r:embed="rId2"/>
          <a:stretch>
            <a:fillRect/>
          </a:stretch>
        </p:blipFill>
        <p:spPr>
          <a:xfrm>
            <a:off x="6548290" y="552161"/>
            <a:ext cx="4111186" cy="1666899"/>
          </a:xfrm>
          <a:prstGeom prst="rect">
            <a:avLst/>
          </a:prstGeom>
        </p:spPr>
      </p:pic>
    </p:spTree>
    <p:extLst>
      <p:ext uri="{BB962C8B-B14F-4D97-AF65-F5344CB8AC3E}">
        <p14:creationId xmlns:p14="http://schemas.microsoft.com/office/powerpoint/2010/main" val="22330826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L" dirty="0"/>
          </a:p>
        </p:txBody>
      </p:sp>
      <p:sp>
        <p:nvSpPr>
          <p:cNvPr id="3" name="Marcador de contenido 2"/>
          <p:cNvSpPr>
            <a:spLocks noGrp="1"/>
          </p:cNvSpPr>
          <p:nvPr>
            <p:ph idx="1"/>
          </p:nvPr>
        </p:nvSpPr>
        <p:spPr/>
        <p:txBody>
          <a:bodyPr>
            <a:normAutofit/>
          </a:bodyPr>
          <a:lstStyle/>
          <a:p>
            <a:endParaRPr lang="es-CL" dirty="0" smtClean="0"/>
          </a:p>
          <a:p>
            <a:pPr marL="0" indent="0">
              <a:buNone/>
            </a:pPr>
            <a:r>
              <a:rPr lang="es-CL" sz="3200" dirty="0" smtClean="0">
                <a:solidFill>
                  <a:schemeClr val="accent1">
                    <a:lumMod val="75000"/>
                  </a:schemeClr>
                </a:solidFill>
              </a:rPr>
              <a:t>Aumento de la pertinencia en la derivación</a:t>
            </a:r>
          </a:p>
          <a:p>
            <a:pPr marL="0" indent="0">
              <a:buNone/>
            </a:pPr>
            <a:r>
              <a:rPr lang="es-CL" sz="3200" dirty="0" smtClean="0"/>
              <a:t>Se mide en box y mejora la eficiencia en el uso de la hora especialista</a:t>
            </a:r>
          </a:p>
          <a:p>
            <a:r>
              <a:rPr lang="es-CL" dirty="0" smtClean="0"/>
              <a:t>Porcentaje cercano al 80% el 2018</a:t>
            </a:r>
          </a:p>
          <a:p>
            <a:r>
              <a:rPr lang="es-CL" dirty="0" smtClean="0"/>
              <a:t>90</a:t>
            </a:r>
            <a:r>
              <a:rPr lang="es-CL" dirty="0" smtClean="0"/>
              <a:t>% </a:t>
            </a:r>
            <a:r>
              <a:rPr lang="es-CL" dirty="0" smtClean="0"/>
              <a:t>el 2019</a:t>
            </a:r>
            <a:endParaRPr lang="es-CL" dirty="0" smtClean="0"/>
          </a:p>
          <a:p>
            <a:r>
              <a:rPr lang="es-CL" dirty="0" smtClean="0"/>
              <a:t>Meta 2020: </a:t>
            </a:r>
            <a:r>
              <a:rPr lang="es-CL" dirty="0" smtClean="0"/>
              <a:t>90%</a:t>
            </a:r>
          </a:p>
          <a:p>
            <a:pPr marL="0" indent="0">
              <a:buNone/>
            </a:pPr>
            <a:r>
              <a:rPr lang="es-CL" dirty="0" smtClean="0"/>
              <a:t>Ha resultado clave contar con médicos gestores en APS</a:t>
            </a:r>
            <a:endParaRPr lang="es-CL" dirty="0"/>
          </a:p>
        </p:txBody>
      </p:sp>
      <p:pic>
        <p:nvPicPr>
          <p:cNvPr id="4" name="Imagen 3"/>
          <p:cNvPicPr>
            <a:picLocks noChangeAspect="1"/>
          </p:cNvPicPr>
          <p:nvPr/>
        </p:nvPicPr>
        <p:blipFill>
          <a:blip r:embed="rId2"/>
          <a:stretch>
            <a:fillRect/>
          </a:stretch>
        </p:blipFill>
        <p:spPr>
          <a:xfrm>
            <a:off x="4179163" y="91257"/>
            <a:ext cx="4111186" cy="1666899"/>
          </a:xfrm>
          <a:prstGeom prst="rect">
            <a:avLst/>
          </a:prstGeom>
        </p:spPr>
      </p:pic>
    </p:spTree>
    <p:extLst>
      <p:ext uri="{BB962C8B-B14F-4D97-AF65-F5344CB8AC3E}">
        <p14:creationId xmlns:p14="http://schemas.microsoft.com/office/powerpoint/2010/main" val="8804063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L" sz="3600" b="1" dirty="0" smtClean="0"/>
              <a:t>Tareas en ámbito CNE médica</a:t>
            </a:r>
            <a:endParaRPr lang="es-CL" sz="3600" b="1" dirty="0"/>
          </a:p>
        </p:txBody>
      </p:sp>
      <p:sp>
        <p:nvSpPr>
          <p:cNvPr id="3" name="Marcador de contenido 2"/>
          <p:cNvSpPr>
            <a:spLocks noGrp="1"/>
          </p:cNvSpPr>
          <p:nvPr>
            <p:ph idx="1"/>
          </p:nvPr>
        </p:nvSpPr>
        <p:spPr/>
        <p:txBody>
          <a:bodyPr>
            <a:normAutofit/>
          </a:bodyPr>
          <a:lstStyle/>
          <a:p>
            <a:endParaRPr lang="es-CL" dirty="0" smtClean="0"/>
          </a:p>
          <a:p>
            <a:pPr marL="0" indent="0">
              <a:buNone/>
            </a:pPr>
            <a:r>
              <a:rPr lang="es-CL" sz="3200" dirty="0" smtClean="0">
                <a:solidFill>
                  <a:schemeClr val="accent1">
                    <a:lumMod val="75000"/>
                  </a:schemeClr>
                </a:solidFill>
              </a:rPr>
              <a:t>Aumento de las </a:t>
            </a:r>
            <a:r>
              <a:rPr lang="es-CL" sz="3200" dirty="0" err="1" smtClean="0">
                <a:solidFill>
                  <a:schemeClr val="accent1">
                    <a:lumMod val="75000"/>
                  </a:schemeClr>
                </a:solidFill>
              </a:rPr>
              <a:t>contrarreferencias</a:t>
            </a:r>
            <a:r>
              <a:rPr lang="es-CL" sz="3200" dirty="0" smtClean="0">
                <a:solidFill>
                  <a:schemeClr val="accent1">
                    <a:lumMod val="75000"/>
                  </a:schemeClr>
                </a:solidFill>
              </a:rPr>
              <a:t> </a:t>
            </a:r>
            <a:r>
              <a:rPr lang="es-CL" sz="3200" dirty="0" smtClean="0">
                <a:solidFill>
                  <a:schemeClr val="accent1">
                    <a:lumMod val="75000"/>
                  </a:schemeClr>
                </a:solidFill>
              </a:rPr>
              <a:t>en establecimientos de nivel secundario</a:t>
            </a:r>
          </a:p>
          <a:p>
            <a:pPr marL="0" indent="0">
              <a:buNone/>
            </a:pPr>
            <a:r>
              <a:rPr lang="es-CL" sz="3200" dirty="0" smtClean="0"/>
              <a:t>Aplica para todo paciente con alta</a:t>
            </a:r>
            <a:endParaRPr lang="es-CL" sz="3200" dirty="0" smtClean="0"/>
          </a:p>
          <a:p>
            <a:r>
              <a:rPr lang="es-CL" dirty="0" smtClean="0"/>
              <a:t>No evaluado el </a:t>
            </a:r>
            <a:r>
              <a:rPr lang="es-CL" dirty="0" smtClean="0"/>
              <a:t>2018</a:t>
            </a:r>
          </a:p>
          <a:p>
            <a:r>
              <a:rPr lang="es-CL" dirty="0" smtClean="0"/>
              <a:t>80% </a:t>
            </a:r>
            <a:r>
              <a:rPr lang="es-CL" dirty="0" smtClean="0"/>
              <a:t>el </a:t>
            </a:r>
            <a:r>
              <a:rPr lang="es-CL" dirty="0" smtClean="0"/>
              <a:t>2019 (evaluado en una muestra).</a:t>
            </a:r>
          </a:p>
          <a:p>
            <a:r>
              <a:rPr lang="es-CL" dirty="0" smtClean="0"/>
              <a:t>Meta 2020 = 80%</a:t>
            </a:r>
            <a:endParaRPr lang="es-CL" dirty="0"/>
          </a:p>
          <a:p>
            <a:endParaRPr lang="es-CL" dirty="0"/>
          </a:p>
        </p:txBody>
      </p:sp>
      <p:pic>
        <p:nvPicPr>
          <p:cNvPr id="4" name="Imagen 3"/>
          <p:cNvPicPr>
            <a:picLocks noChangeAspect="1"/>
          </p:cNvPicPr>
          <p:nvPr/>
        </p:nvPicPr>
        <p:blipFill>
          <a:blip r:embed="rId2"/>
          <a:stretch>
            <a:fillRect/>
          </a:stretch>
        </p:blipFill>
        <p:spPr>
          <a:xfrm>
            <a:off x="6639941" y="489816"/>
            <a:ext cx="4111186" cy="1666899"/>
          </a:xfrm>
          <a:prstGeom prst="rect">
            <a:avLst/>
          </a:prstGeom>
        </p:spPr>
      </p:pic>
    </p:spTree>
    <p:extLst>
      <p:ext uri="{BB962C8B-B14F-4D97-AF65-F5344CB8AC3E}">
        <p14:creationId xmlns:p14="http://schemas.microsoft.com/office/powerpoint/2010/main" val="14008567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4 Imagen" descr="descarg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9434" y="1101435"/>
            <a:ext cx="8238476" cy="28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a:extLst>
              <a:ext uri="{FF2B5EF4-FFF2-40B4-BE49-F238E27FC236}"/>
            </a:extLst>
          </p:cNvPr>
          <p:cNvSpPr txBox="1"/>
          <p:nvPr/>
        </p:nvSpPr>
        <p:spPr>
          <a:xfrm>
            <a:off x="2253854" y="4588670"/>
            <a:ext cx="7411640" cy="646331"/>
          </a:xfrm>
          <a:prstGeom prst="rect">
            <a:avLst/>
          </a:prstGeom>
          <a:noFill/>
        </p:spPr>
        <p:txBody>
          <a:bodyPr>
            <a:spAutoFit/>
          </a:bodyPr>
          <a:lstStyle/>
          <a:p>
            <a:pPr algn="r" eaLnBrk="1" hangingPunct="1">
              <a:defRPr/>
            </a:pPr>
            <a:r>
              <a:rPr lang="es-CL" sz="3600" b="1" dirty="0">
                <a:solidFill>
                  <a:schemeClr val="accent5">
                    <a:lumMod val="75000"/>
                  </a:schemeClr>
                </a:solidFill>
                <a:latin typeface="Calibri (Cuerpo)"/>
                <a:cs typeface="Arial" charset="0"/>
              </a:rPr>
              <a:t>MUCHAS GRACIAS</a:t>
            </a:r>
            <a:endParaRPr lang="es-CL" sz="3600" b="1" dirty="0">
              <a:solidFill>
                <a:schemeClr val="accent5">
                  <a:lumMod val="75000"/>
                </a:schemeClr>
              </a:solidFill>
              <a:latin typeface="Calibri (Cuerpo)"/>
              <a:ea typeface="Verdana" pitchFamily="34" charset="0"/>
              <a:cs typeface="Verdana" pitchFamily="34" charset="0"/>
            </a:endParaRPr>
          </a:p>
        </p:txBody>
      </p:sp>
    </p:spTree>
    <p:extLst>
      <p:ext uri="{BB962C8B-B14F-4D97-AF65-F5344CB8AC3E}">
        <p14:creationId xmlns:p14="http://schemas.microsoft.com/office/powerpoint/2010/main" val="41642007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4473" y="-1057217"/>
            <a:ext cx="5351318" cy="9520885"/>
          </a:xfrm>
          <a:prstGeom prst="rect">
            <a:avLst/>
          </a:prstGeom>
        </p:spPr>
      </p:pic>
    </p:spTree>
    <p:extLst>
      <p:ext uri="{BB962C8B-B14F-4D97-AF65-F5344CB8AC3E}">
        <p14:creationId xmlns:p14="http://schemas.microsoft.com/office/powerpoint/2010/main" val="31900398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2"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4763"/>
            <a:ext cx="11989400" cy="522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22191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TotalTime>
  <Words>1185</Words>
  <Application>Microsoft Office PowerPoint</Application>
  <PresentationFormat>Panorámica</PresentationFormat>
  <Paragraphs>107</Paragraphs>
  <Slides>27</Slides>
  <Notes>0</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27</vt:i4>
      </vt:variant>
    </vt:vector>
  </HeadingPairs>
  <TitlesOfParts>
    <vt:vector size="37" baseType="lpstr">
      <vt:lpstr>ＭＳ Ｐゴシック</vt:lpstr>
      <vt:lpstr>Arial</vt:lpstr>
      <vt:lpstr>Calibri</vt:lpstr>
      <vt:lpstr>Calibri (Cuerpo)</vt:lpstr>
      <vt:lpstr>Calibri Light</vt:lpstr>
      <vt:lpstr>Century Gothic</vt:lpstr>
      <vt:lpstr>Verdana</vt:lpstr>
      <vt:lpstr>Wingdings</vt:lpstr>
      <vt:lpstr>Tema de Office</vt:lpstr>
      <vt:lpstr>Worksheet</vt:lpstr>
      <vt:lpstr>Presentación de PowerPoint</vt:lpstr>
      <vt:lpstr>SISTEMA DE REFERENCIA Y CONTRARREFERENCIA</vt:lpstr>
      <vt:lpstr>DEFINICIONES</vt:lpstr>
      <vt:lpstr>DEFINICIONES</vt:lpstr>
      <vt:lpstr> PERTINENCIA</vt:lpstr>
      <vt:lpstr> PERTINENCIA</vt:lpstr>
      <vt:lpstr>Presentación de PowerPoint</vt:lpstr>
      <vt:lpstr> Funciones  Odontólogo Gestor </vt:lpstr>
      <vt:lpstr> Funciones  Odontólogo Gestor </vt:lpstr>
      <vt:lpstr> Funciones  Odontólogo Gestor </vt:lpstr>
      <vt:lpstr> Funciones  Odontólogo Gestor </vt:lpstr>
      <vt:lpstr> Funciones  Odontólogo Gestor </vt:lpstr>
      <vt:lpstr> Funciones  Odontólogo Gestor </vt:lpstr>
      <vt:lpstr>Presentación de PowerPoint</vt:lpstr>
      <vt:lpstr>Presentación de PowerPoint</vt:lpstr>
      <vt:lpstr>Funciones del Contralor en  establecimiento de destino:</vt:lpstr>
      <vt:lpstr>Funciones del Contralor en  establecimiento de destino:</vt:lpstr>
      <vt:lpstr>Derivaciones del nivel secundario  a especialidades odontológicas: </vt:lpstr>
      <vt:lpstr>Derivaciones del nivel secundario a  especialidades odontológicas: </vt:lpstr>
      <vt:lpstr>Monitoreo de la Gestión:</vt:lpstr>
      <vt:lpstr>Tareas en ámbito CNE médica</vt:lpstr>
      <vt:lpstr>Tareas en ámbito CNE médica</vt:lpstr>
      <vt:lpstr>Presentación de PowerPoint</vt:lpstr>
      <vt:lpstr>Tareas en ámbito CNE médica</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mariana fluxa</dc:creator>
  <cp:lastModifiedBy>mariana fluxa</cp:lastModifiedBy>
  <cp:revision>35</cp:revision>
  <dcterms:created xsi:type="dcterms:W3CDTF">2019-07-22T18:44:36Z</dcterms:created>
  <dcterms:modified xsi:type="dcterms:W3CDTF">2020-03-05T14:54:51Z</dcterms:modified>
</cp:coreProperties>
</file>